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7" r:id="rId2"/>
    <p:sldId id="258" r:id="rId3"/>
    <p:sldId id="259" r:id="rId4"/>
    <p:sldId id="264" r:id="rId5"/>
    <p:sldId id="260" r:id="rId6"/>
    <p:sldId id="261" r:id="rId7"/>
    <p:sldId id="262" r:id="rId8"/>
    <p:sldId id="263" r:id="rId9"/>
    <p:sldId id="265" r:id="rId10"/>
    <p:sldId id="267" r:id="rId11"/>
    <p:sldId id="269" r:id="rId12"/>
    <p:sldId id="270" r:id="rId13"/>
    <p:sldId id="272" r:id="rId14"/>
    <p:sldId id="274" r:id="rId15"/>
    <p:sldId id="275" r:id="rId16"/>
    <p:sldId id="276" r:id="rId17"/>
    <p:sldId id="277" r:id="rId18"/>
    <p:sldId id="278" r:id="rId19"/>
    <p:sldId id="279" r:id="rId20"/>
    <p:sldId id="280" r:id="rId21"/>
    <p:sldId id="281" r:id="rId22"/>
    <p:sldId id="283" r:id="rId23"/>
    <p:sldId id="284" r:id="rId24"/>
    <p:sldId id="285" r:id="rId25"/>
    <p:sldId id="286" r:id="rId26"/>
    <p:sldId id="287" r:id="rId27"/>
    <p:sldId id="288" r:id="rId28"/>
    <p:sldId id="289" r:id="rId29"/>
    <p:sldId id="290" r:id="rId30"/>
    <p:sldId id="291" r:id="rId31"/>
    <p:sldId id="293" r:id="rId32"/>
    <p:sldId id="294" r:id="rId33"/>
    <p:sldId id="299" r:id="rId34"/>
    <p:sldId id="300" r:id="rId35"/>
    <p:sldId id="298" r:id="rId36"/>
    <p:sldId id="297" r:id="rId37"/>
    <p:sldId id="296" r:id="rId38"/>
    <p:sldId id="301" r:id="rId39"/>
    <p:sldId id="302" r:id="rId40"/>
    <p:sldId id="295" r:id="rId41"/>
    <p:sldId id="303" r:id="rId42"/>
    <p:sldId id="304" r:id="rId43"/>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0" d="100"/>
          <a:sy n="60" d="100"/>
        </p:scale>
        <p:origin x="1550" y="6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smtClean="0"/>
              <a:t>Confounder</a:t>
            </a:r>
            <a:endParaRPr lang="en-US"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2"/>
          <c:order val="2"/>
          <c:spPr>
            <a:ln w="19050" cap="rnd">
              <a:solidFill>
                <a:schemeClr val="accent3"/>
              </a:solidFill>
              <a:round/>
            </a:ln>
            <a:effectLst/>
          </c:spPr>
          <c:marker>
            <c:symbol val="none"/>
          </c:marker>
          <c:xVal>
            <c:numRef>
              <c:f>Sheet1!$D$3:$D$15</c:f>
              <c:numCache>
                <c:formatCode>General</c:formatCode>
                <c:ptCount val="13"/>
                <c:pt idx="0">
                  <c:v>1</c:v>
                </c:pt>
                <c:pt idx="1">
                  <c:v>2</c:v>
                </c:pt>
                <c:pt idx="2">
                  <c:v>3</c:v>
                </c:pt>
                <c:pt idx="3">
                  <c:v>4</c:v>
                </c:pt>
                <c:pt idx="4">
                  <c:v>5</c:v>
                </c:pt>
                <c:pt idx="5">
                  <c:v>6</c:v>
                </c:pt>
                <c:pt idx="6">
                  <c:v>7</c:v>
                </c:pt>
                <c:pt idx="7">
                  <c:v>8</c:v>
                </c:pt>
                <c:pt idx="8">
                  <c:v>9</c:v>
                </c:pt>
                <c:pt idx="9">
                  <c:v>10</c:v>
                </c:pt>
                <c:pt idx="10">
                  <c:v>11</c:v>
                </c:pt>
                <c:pt idx="11">
                  <c:v>12</c:v>
                </c:pt>
                <c:pt idx="12">
                  <c:v>13</c:v>
                </c:pt>
              </c:numCache>
            </c:numRef>
          </c:xVal>
          <c:yVal>
            <c:numRef>
              <c:f>Sheet1!$E$3:$E$17</c:f>
              <c:numCache>
                <c:formatCode>General</c:formatCode>
                <c:ptCount val="15"/>
                <c:pt idx="0">
                  <c:v>1.3805000000000001</c:v>
                </c:pt>
                <c:pt idx="1">
                  <c:v>2.349899999999999</c:v>
                </c:pt>
                <c:pt idx="2">
                  <c:v>3.3193000000000001</c:v>
                </c:pt>
                <c:pt idx="3">
                  <c:v>4.2887000000000004</c:v>
                </c:pt>
                <c:pt idx="4">
                  <c:v>5.2581000000000007</c:v>
                </c:pt>
                <c:pt idx="5">
                  <c:v>6.2274999999999991</c:v>
                </c:pt>
                <c:pt idx="6">
                  <c:v>7.1968999999999994</c:v>
                </c:pt>
                <c:pt idx="7">
                  <c:v>8.1663000000000014</c:v>
                </c:pt>
                <c:pt idx="8">
                  <c:v>9.1357000000000035</c:v>
                </c:pt>
                <c:pt idx="9">
                  <c:v>10.1051</c:v>
                </c:pt>
                <c:pt idx="10">
                  <c:v>11.0745</c:v>
                </c:pt>
                <c:pt idx="11">
                  <c:v>12.043900000000001</c:v>
                </c:pt>
                <c:pt idx="12">
                  <c:v>13.013299999999999</c:v>
                </c:pt>
                <c:pt idx="13">
                  <c:v>13.982699999999999</c:v>
                </c:pt>
                <c:pt idx="14">
                  <c:v>14.9521</c:v>
                </c:pt>
              </c:numCache>
            </c:numRef>
          </c:yVal>
          <c:smooth val="1"/>
          <c:extLst>
            <c:ext xmlns:c16="http://schemas.microsoft.com/office/drawing/2014/chart" uri="{C3380CC4-5D6E-409C-BE32-E72D297353CC}">
              <c16:uniqueId val="{00000000-2689-49E3-8EF7-4938C6BC6193}"/>
            </c:ext>
          </c:extLst>
        </c:ser>
        <c:dLbls>
          <c:showLegendKey val="0"/>
          <c:showVal val="0"/>
          <c:showCatName val="0"/>
          <c:showSerName val="0"/>
          <c:showPercent val="0"/>
          <c:showBubbleSize val="0"/>
        </c:dLbls>
        <c:axId val="227714688"/>
        <c:axId val="227715080"/>
      </c:scatterChart>
      <c:scatterChart>
        <c:scatterStyle val="lineMarker"/>
        <c:varyColors val="0"/>
        <c:ser>
          <c:idx val="0"/>
          <c:order val="0"/>
          <c:tx>
            <c:v>Allele D</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Sheet1!$B$3:$B$12</c:f>
              <c:numCache>
                <c:formatCode>General</c:formatCode>
                <c:ptCount val="10"/>
                <c:pt idx="0">
                  <c:v>1</c:v>
                </c:pt>
                <c:pt idx="1">
                  <c:v>2</c:v>
                </c:pt>
                <c:pt idx="2">
                  <c:v>1</c:v>
                </c:pt>
                <c:pt idx="3">
                  <c:v>2</c:v>
                </c:pt>
                <c:pt idx="4">
                  <c:v>3</c:v>
                </c:pt>
                <c:pt idx="5">
                  <c:v>3</c:v>
                </c:pt>
                <c:pt idx="6">
                  <c:v>2</c:v>
                </c:pt>
                <c:pt idx="7">
                  <c:v>1</c:v>
                </c:pt>
                <c:pt idx="8">
                  <c:v>2</c:v>
                </c:pt>
                <c:pt idx="9">
                  <c:v>2</c:v>
                </c:pt>
              </c:numCache>
            </c:numRef>
          </c:xVal>
          <c:yVal>
            <c:numRef>
              <c:f>Sheet1!$C$3:$C$12</c:f>
              <c:numCache>
                <c:formatCode>General</c:formatCode>
                <c:ptCount val="10"/>
                <c:pt idx="0">
                  <c:v>2</c:v>
                </c:pt>
                <c:pt idx="1">
                  <c:v>1</c:v>
                </c:pt>
                <c:pt idx="2">
                  <c:v>3</c:v>
                </c:pt>
                <c:pt idx="3">
                  <c:v>2</c:v>
                </c:pt>
                <c:pt idx="4">
                  <c:v>2</c:v>
                </c:pt>
                <c:pt idx="5">
                  <c:v>3</c:v>
                </c:pt>
                <c:pt idx="6">
                  <c:v>3</c:v>
                </c:pt>
                <c:pt idx="7">
                  <c:v>3</c:v>
                </c:pt>
                <c:pt idx="8">
                  <c:v>1</c:v>
                </c:pt>
                <c:pt idx="9">
                  <c:v>3</c:v>
                </c:pt>
              </c:numCache>
            </c:numRef>
          </c:yVal>
          <c:smooth val="0"/>
          <c:extLst>
            <c:ext xmlns:c16="http://schemas.microsoft.com/office/drawing/2014/chart" uri="{C3380CC4-5D6E-409C-BE32-E72D297353CC}">
              <c16:uniqueId val="{00000001-2689-49E3-8EF7-4938C6BC6193}"/>
            </c:ext>
          </c:extLst>
        </c:ser>
        <c:ser>
          <c:idx val="1"/>
          <c:order val="1"/>
          <c:tx>
            <c:v>Allele B</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0"/>
            <c:dispEq val="0"/>
          </c:trendline>
          <c:xVal>
            <c:numRef>
              <c:f>Sheet1!$B$13:$B$22</c:f>
              <c:numCache>
                <c:formatCode>General</c:formatCode>
                <c:ptCount val="10"/>
                <c:pt idx="0">
                  <c:v>11</c:v>
                </c:pt>
                <c:pt idx="1">
                  <c:v>12</c:v>
                </c:pt>
                <c:pt idx="2">
                  <c:v>11</c:v>
                </c:pt>
                <c:pt idx="3">
                  <c:v>12</c:v>
                </c:pt>
                <c:pt idx="4">
                  <c:v>13</c:v>
                </c:pt>
                <c:pt idx="5">
                  <c:v>13</c:v>
                </c:pt>
                <c:pt idx="6">
                  <c:v>12</c:v>
                </c:pt>
                <c:pt idx="7">
                  <c:v>11</c:v>
                </c:pt>
                <c:pt idx="8">
                  <c:v>12</c:v>
                </c:pt>
                <c:pt idx="9">
                  <c:v>12</c:v>
                </c:pt>
              </c:numCache>
            </c:numRef>
          </c:xVal>
          <c:yVal>
            <c:numRef>
              <c:f>Sheet1!$C$13:$C$22</c:f>
              <c:numCache>
                <c:formatCode>General</c:formatCode>
                <c:ptCount val="10"/>
                <c:pt idx="0">
                  <c:v>12</c:v>
                </c:pt>
                <c:pt idx="1">
                  <c:v>11</c:v>
                </c:pt>
                <c:pt idx="2">
                  <c:v>13</c:v>
                </c:pt>
                <c:pt idx="3">
                  <c:v>12</c:v>
                </c:pt>
                <c:pt idx="4">
                  <c:v>12</c:v>
                </c:pt>
                <c:pt idx="5">
                  <c:v>13</c:v>
                </c:pt>
                <c:pt idx="6">
                  <c:v>13</c:v>
                </c:pt>
                <c:pt idx="7">
                  <c:v>13</c:v>
                </c:pt>
                <c:pt idx="8">
                  <c:v>11</c:v>
                </c:pt>
                <c:pt idx="9">
                  <c:v>13</c:v>
                </c:pt>
              </c:numCache>
            </c:numRef>
          </c:yVal>
          <c:smooth val="0"/>
          <c:extLst>
            <c:ext xmlns:c16="http://schemas.microsoft.com/office/drawing/2014/chart" uri="{C3380CC4-5D6E-409C-BE32-E72D297353CC}">
              <c16:uniqueId val="{00000002-2689-49E3-8EF7-4938C6BC6193}"/>
            </c:ext>
          </c:extLst>
        </c:ser>
        <c:dLbls>
          <c:showLegendKey val="0"/>
          <c:showVal val="0"/>
          <c:showCatName val="0"/>
          <c:showSerName val="0"/>
          <c:showPercent val="0"/>
          <c:showBubbleSize val="0"/>
        </c:dLbls>
        <c:axId val="227714688"/>
        <c:axId val="227715080"/>
      </c:scatterChart>
      <c:valAx>
        <c:axId val="22771468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Gene</a:t>
                </a:r>
                <a:r>
                  <a:rPr lang="en-US" baseline="0"/>
                  <a:t> A</a:t>
                </a:r>
                <a:endParaRPr lang="en-US"/>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27715080"/>
        <c:crosses val="autoZero"/>
        <c:crossBetween val="midCat"/>
      </c:valAx>
      <c:valAx>
        <c:axId val="2277150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Gene B</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27714688"/>
        <c:crosses val="autoZero"/>
        <c:crossBetween val="midCat"/>
      </c:valAx>
      <c:spPr>
        <a:noFill/>
        <a:ln>
          <a:noFill/>
        </a:ln>
        <a:effectLst/>
      </c:spPr>
    </c:plotArea>
    <c:legend>
      <c:legendPos val="r"/>
      <c:legendEntry>
        <c:idx val="0"/>
        <c:delete val="1"/>
      </c:legendEntry>
      <c:legendEntry>
        <c:idx val="3"/>
        <c:delete val="1"/>
      </c:legendEntry>
      <c:legendEntry>
        <c:idx val="4"/>
        <c:delete val="1"/>
      </c:legendEntry>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Functionally Related</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2"/>
          <c:order val="2"/>
          <c:spPr>
            <a:ln w="19050" cap="rnd">
              <a:solidFill>
                <a:schemeClr val="accent3"/>
              </a:solidFill>
              <a:round/>
            </a:ln>
            <a:effectLst/>
          </c:spPr>
          <c:marker>
            <c:symbol val="none"/>
          </c:marker>
          <c:xVal>
            <c:numRef>
              <c:f>Sheet1!$H$3:$H$17</c:f>
              <c:numCache>
                <c:formatCode>General</c:formatCode>
                <c:ptCount val="15"/>
                <c:pt idx="0">
                  <c:v>1</c:v>
                </c:pt>
                <c:pt idx="1">
                  <c:v>2</c:v>
                </c:pt>
                <c:pt idx="2">
                  <c:v>3</c:v>
                </c:pt>
                <c:pt idx="3">
                  <c:v>4</c:v>
                </c:pt>
                <c:pt idx="4">
                  <c:v>5</c:v>
                </c:pt>
                <c:pt idx="5">
                  <c:v>6</c:v>
                </c:pt>
                <c:pt idx="6">
                  <c:v>7</c:v>
                </c:pt>
                <c:pt idx="7">
                  <c:v>8</c:v>
                </c:pt>
                <c:pt idx="8">
                  <c:v>9</c:v>
                </c:pt>
                <c:pt idx="9">
                  <c:v>10</c:v>
                </c:pt>
              </c:numCache>
            </c:numRef>
          </c:xVal>
          <c:yVal>
            <c:numRef>
              <c:f>Sheet1!$I$3:$I$17</c:f>
              <c:numCache>
                <c:formatCode>General</c:formatCode>
                <c:ptCount val="15"/>
                <c:pt idx="0">
                  <c:v>1.8109</c:v>
                </c:pt>
                <c:pt idx="1">
                  <c:v>2.7551000000000001</c:v>
                </c:pt>
                <c:pt idx="2">
                  <c:v>3.6993</c:v>
                </c:pt>
                <c:pt idx="3">
                  <c:v>4.6434999999999986</c:v>
                </c:pt>
                <c:pt idx="4">
                  <c:v>5.5876999999999999</c:v>
                </c:pt>
                <c:pt idx="5">
                  <c:v>6.5319000000000003</c:v>
                </c:pt>
                <c:pt idx="6">
                  <c:v>7.4760999999999997</c:v>
                </c:pt>
                <c:pt idx="7">
                  <c:v>8.420300000000001</c:v>
                </c:pt>
                <c:pt idx="8">
                  <c:v>9.3645000000000032</c:v>
                </c:pt>
                <c:pt idx="9">
                  <c:v>10.3087</c:v>
                </c:pt>
              </c:numCache>
            </c:numRef>
          </c:yVal>
          <c:smooth val="1"/>
          <c:extLst>
            <c:ext xmlns:c16="http://schemas.microsoft.com/office/drawing/2014/chart" uri="{C3380CC4-5D6E-409C-BE32-E72D297353CC}">
              <c16:uniqueId val="{00000000-D271-46E4-B245-D44FDC593726}"/>
            </c:ext>
          </c:extLst>
        </c:ser>
        <c:dLbls>
          <c:showLegendKey val="0"/>
          <c:showVal val="0"/>
          <c:showCatName val="0"/>
          <c:showSerName val="0"/>
          <c:showPercent val="0"/>
          <c:showBubbleSize val="0"/>
        </c:dLbls>
        <c:axId val="227715864"/>
        <c:axId val="227716256"/>
      </c:scatterChart>
      <c:scatterChart>
        <c:scatterStyle val="lineMarker"/>
        <c:varyColors val="0"/>
        <c:ser>
          <c:idx val="0"/>
          <c:order val="0"/>
          <c:tx>
            <c:v>Allele D</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Sheet1!$F$3:$F$12</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Sheet1!$G$3:$G$12</c:f>
              <c:numCache>
                <c:formatCode>General</c:formatCode>
                <c:ptCount val="10"/>
                <c:pt idx="0">
                  <c:v>2</c:v>
                </c:pt>
                <c:pt idx="1">
                  <c:v>1</c:v>
                </c:pt>
                <c:pt idx="2">
                  <c:v>4</c:v>
                </c:pt>
                <c:pt idx="3">
                  <c:v>5</c:v>
                </c:pt>
                <c:pt idx="4">
                  <c:v>8</c:v>
                </c:pt>
                <c:pt idx="5">
                  <c:v>7</c:v>
                </c:pt>
                <c:pt idx="6">
                  <c:v>8</c:v>
                </c:pt>
                <c:pt idx="7">
                  <c:v>8</c:v>
                </c:pt>
                <c:pt idx="8">
                  <c:v>10</c:v>
                </c:pt>
                <c:pt idx="9">
                  <c:v>9</c:v>
                </c:pt>
              </c:numCache>
            </c:numRef>
          </c:yVal>
          <c:smooth val="0"/>
          <c:extLst>
            <c:ext xmlns:c16="http://schemas.microsoft.com/office/drawing/2014/chart" uri="{C3380CC4-5D6E-409C-BE32-E72D297353CC}">
              <c16:uniqueId val="{00000001-D271-46E4-B245-D44FDC593726}"/>
            </c:ext>
          </c:extLst>
        </c:ser>
        <c:ser>
          <c:idx val="1"/>
          <c:order val="1"/>
          <c:tx>
            <c:v>Allele B</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0"/>
            <c:dispEq val="0"/>
          </c:trendline>
          <c:xVal>
            <c:numRef>
              <c:f>Sheet1!$F$13:$F$22</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Sheet1!$G$13:$G$22</c:f>
              <c:numCache>
                <c:formatCode>General</c:formatCode>
                <c:ptCount val="10"/>
                <c:pt idx="0">
                  <c:v>3</c:v>
                </c:pt>
                <c:pt idx="1">
                  <c:v>2</c:v>
                </c:pt>
                <c:pt idx="2">
                  <c:v>3</c:v>
                </c:pt>
                <c:pt idx="3">
                  <c:v>4</c:v>
                </c:pt>
                <c:pt idx="4">
                  <c:v>4</c:v>
                </c:pt>
                <c:pt idx="5">
                  <c:v>8</c:v>
                </c:pt>
                <c:pt idx="6">
                  <c:v>6</c:v>
                </c:pt>
                <c:pt idx="7">
                  <c:v>7</c:v>
                </c:pt>
                <c:pt idx="8">
                  <c:v>9</c:v>
                </c:pt>
                <c:pt idx="9">
                  <c:v>11</c:v>
                </c:pt>
              </c:numCache>
            </c:numRef>
          </c:yVal>
          <c:smooth val="0"/>
          <c:extLst>
            <c:ext xmlns:c16="http://schemas.microsoft.com/office/drawing/2014/chart" uri="{C3380CC4-5D6E-409C-BE32-E72D297353CC}">
              <c16:uniqueId val="{00000002-D271-46E4-B245-D44FDC593726}"/>
            </c:ext>
          </c:extLst>
        </c:ser>
        <c:dLbls>
          <c:showLegendKey val="0"/>
          <c:showVal val="0"/>
          <c:showCatName val="0"/>
          <c:showSerName val="0"/>
          <c:showPercent val="0"/>
          <c:showBubbleSize val="0"/>
        </c:dLbls>
        <c:axId val="227715864"/>
        <c:axId val="227716256"/>
      </c:scatterChart>
      <c:valAx>
        <c:axId val="227715864"/>
        <c:scaling>
          <c:orientation val="minMax"/>
        </c:scaling>
        <c:delete val="0"/>
        <c:axPos val="b"/>
        <c:majorGridlines>
          <c:spPr>
            <a:ln w="9525" cap="flat" cmpd="sng" algn="ctr">
              <a:noFill/>
              <a:round/>
            </a:ln>
            <a:effectLst/>
          </c:spPr>
        </c:majorGridlines>
        <c:minorGridlines>
          <c:spPr>
            <a:ln w="9525" cap="flat" cmpd="sng" algn="ctr">
              <a:noFill/>
              <a:round/>
            </a:ln>
            <a:effectLst/>
          </c:spPr>
        </c:min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Gene</a:t>
                </a:r>
                <a:r>
                  <a:rPr lang="en-US" baseline="0"/>
                  <a:t> A</a:t>
                </a:r>
                <a:endParaRPr lang="en-US"/>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27716256"/>
        <c:crosses val="autoZero"/>
        <c:crossBetween val="midCat"/>
      </c:valAx>
      <c:valAx>
        <c:axId val="227716256"/>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noFill/>
              <a:round/>
            </a:ln>
            <a:effectLst/>
          </c:spPr>
        </c:min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Gene B</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27715864"/>
        <c:crosses val="autoZero"/>
        <c:crossBetween val="midCat"/>
      </c:valAx>
      <c:spPr>
        <a:noFill/>
        <a:ln>
          <a:noFill/>
        </a:ln>
        <a:effectLst/>
      </c:spPr>
    </c:plotArea>
    <c:legend>
      <c:legendPos val="r"/>
      <c:legendEntry>
        <c:idx val="0"/>
        <c:delete val="1"/>
      </c:legendEntry>
      <c:legendEntry>
        <c:idx val="3"/>
        <c:delete val="1"/>
      </c:legendEntry>
      <c:legendEntry>
        <c:idx val="4"/>
        <c:delete val="1"/>
      </c:legendEntry>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Control</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Sheet1!$A$3:$A$7</c:f>
              <c:numCache>
                <c:formatCode>General</c:formatCode>
                <c:ptCount val="5"/>
                <c:pt idx="0">
                  <c:v>1</c:v>
                </c:pt>
                <c:pt idx="1">
                  <c:v>2</c:v>
                </c:pt>
                <c:pt idx="2">
                  <c:v>3</c:v>
                </c:pt>
                <c:pt idx="3">
                  <c:v>4</c:v>
                </c:pt>
                <c:pt idx="4">
                  <c:v>5</c:v>
                </c:pt>
              </c:numCache>
            </c:numRef>
          </c:xVal>
          <c:yVal>
            <c:numRef>
              <c:f>Sheet1!$B$3:$B$7</c:f>
              <c:numCache>
                <c:formatCode>General</c:formatCode>
                <c:ptCount val="5"/>
                <c:pt idx="0">
                  <c:v>1.5</c:v>
                </c:pt>
                <c:pt idx="1">
                  <c:v>3</c:v>
                </c:pt>
                <c:pt idx="2">
                  <c:v>4.5</c:v>
                </c:pt>
                <c:pt idx="3">
                  <c:v>6</c:v>
                </c:pt>
                <c:pt idx="4">
                  <c:v>7.5</c:v>
                </c:pt>
              </c:numCache>
            </c:numRef>
          </c:yVal>
          <c:smooth val="0"/>
          <c:extLst>
            <c:ext xmlns:c16="http://schemas.microsoft.com/office/drawing/2014/chart" uri="{C3380CC4-5D6E-409C-BE32-E72D297353CC}">
              <c16:uniqueId val="{00000000-A572-4E94-8A14-529E95C99531}"/>
            </c:ext>
          </c:extLst>
        </c:ser>
        <c:ser>
          <c:idx val="1"/>
          <c:order val="1"/>
          <c:tx>
            <c:v>Treatment</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0"/>
            <c:dispEq val="0"/>
          </c:trendline>
          <c:xVal>
            <c:numRef>
              <c:f>Sheet1!$C$3:$C$9</c:f>
              <c:numCache>
                <c:formatCode>General</c:formatCode>
                <c:ptCount val="7"/>
                <c:pt idx="0">
                  <c:v>1.5</c:v>
                </c:pt>
                <c:pt idx="1">
                  <c:v>2</c:v>
                </c:pt>
                <c:pt idx="2">
                  <c:v>3.5</c:v>
                </c:pt>
                <c:pt idx="3">
                  <c:v>4</c:v>
                </c:pt>
                <c:pt idx="4">
                  <c:v>5.5</c:v>
                </c:pt>
                <c:pt idx="5">
                  <c:v>6</c:v>
                </c:pt>
                <c:pt idx="6">
                  <c:v>5</c:v>
                </c:pt>
              </c:numCache>
            </c:numRef>
          </c:xVal>
          <c:yVal>
            <c:numRef>
              <c:f>Sheet1!$D$3:$D$9</c:f>
              <c:numCache>
                <c:formatCode>General</c:formatCode>
                <c:ptCount val="7"/>
                <c:pt idx="0">
                  <c:v>5</c:v>
                </c:pt>
                <c:pt idx="1">
                  <c:v>2</c:v>
                </c:pt>
                <c:pt idx="2">
                  <c:v>1</c:v>
                </c:pt>
                <c:pt idx="3">
                  <c:v>2.5</c:v>
                </c:pt>
                <c:pt idx="4">
                  <c:v>3</c:v>
                </c:pt>
                <c:pt idx="5">
                  <c:v>3.2</c:v>
                </c:pt>
                <c:pt idx="6">
                  <c:v>1</c:v>
                </c:pt>
              </c:numCache>
            </c:numRef>
          </c:yVal>
          <c:smooth val="0"/>
          <c:extLst>
            <c:ext xmlns:c16="http://schemas.microsoft.com/office/drawing/2014/chart" uri="{C3380CC4-5D6E-409C-BE32-E72D297353CC}">
              <c16:uniqueId val="{00000001-A572-4E94-8A14-529E95C99531}"/>
            </c:ext>
          </c:extLst>
        </c:ser>
        <c:dLbls>
          <c:showLegendKey val="0"/>
          <c:showVal val="0"/>
          <c:showCatName val="0"/>
          <c:showSerName val="0"/>
          <c:showPercent val="0"/>
          <c:showBubbleSize val="0"/>
        </c:dLbls>
        <c:axId val="199830799"/>
        <c:axId val="199826639"/>
      </c:scatterChart>
      <c:valAx>
        <c:axId val="199830799"/>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Gene A</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9826639"/>
        <c:crosses val="autoZero"/>
        <c:crossBetween val="midCat"/>
      </c:valAx>
      <c:valAx>
        <c:axId val="199826639"/>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Gene B</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9830799"/>
        <c:crosses val="autoZero"/>
        <c:crossBetween val="midCat"/>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All</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Sheet1!$A$10:$A$21</c:f>
              <c:numCache>
                <c:formatCode>General</c:formatCode>
                <c:ptCount val="12"/>
                <c:pt idx="0">
                  <c:v>1.5</c:v>
                </c:pt>
                <c:pt idx="1">
                  <c:v>2</c:v>
                </c:pt>
                <c:pt idx="2">
                  <c:v>3.5</c:v>
                </c:pt>
                <c:pt idx="3">
                  <c:v>4</c:v>
                </c:pt>
                <c:pt idx="4">
                  <c:v>5.5</c:v>
                </c:pt>
                <c:pt idx="5">
                  <c:v>1</c:v>
                </c:pt>
                <c:pt idx="6">
                  <c:v>2</c:v>
                </c:pt>
                <c:pt idx="7">
                  <c:v>3</c:v>
                </c:pt>
                <c:pt idx="8">
                  <c:v>4</c:v>
                </c:pt>
                <c:pt idx="9">
                  <c:v>5</c:v>
                </c:pt>
                <c:pt idx="10">
                  <c:v>6</c:v>
                </c:pt>
                <c:pt idx="11">
                  <c:v>5</c:v>
                </c:pt>
              </c:numCache>
            </c:numRef>
          </c:xVal>
          <c:yVal>
            <c:numRef>
              <c:f>Sheet1!$B$10:$B$21</c:f>
              <c:numCache>
                <c:formatCode>General</c:formatCode>
                <c:ptCount val="12"/>
                <c:pt idx="0">
                  <c:v>5</c:v>
                </c:pt>
                <c:pt idx="1">
                  <c:v>2</c:v>
                </c:pt>
                <c:pt idx="2">
                  <c:v>1</c:v>
                </c:pt>
                <c:pt idx="3">
                  <c:v>2.5</c:v>
                </c:pt>
                <c:pt idx="4">
                  <c:v>3</c:v>
                </c:pt>
                <c:pt idx="5">
                  <c:v>1.5</c:v>
                </c:pt>
                <c:pt idx="6">
                  <c:v>3</c:v>
                </c:pt>
                <c:pt idx="7">
                  <c:v>4.5</c:v>
                </c:pt>
                <c:pt idx="8">
                  <c:v>6</c:v>
                </c:pt>
                <c:pt idx="9">
                  <c:v>7.5</c:v>
                </c:pt>
                <c:pt idx="10">
                  <c:v>3.2</c:v>
                </c:pt>
                <c:pt idx="11">
                  <c:v>1</c:v>
                </c:pt>
              </c:numCache>
            </c:numRef>
          </c:yVal>
          <c:smooth val="0"/>
          <c:extLst>
            <c:ext xmlns:c16="http://schemas.microsoft.com/office/drawing/2014/chart" uri="{C3380CC4-5D6E-409C-BE32-E72D297353CC}">
              <c16:uniqueId val="{00000000-DE46-40E4-AD5D-EE148942B93B}"/>
            </c:ext>
          </c:extLst>
        </c:ser>
        <c:dLbls>
          <c:showLegendKey val="0"/>
          <c:showVal val="0"/>
          <c:showCatName val="0"/>
          <c:showSerName val="0"/>
          <c:showPercent val="0"/>
          <c:showBubbleSize val="0"/>
        </c:dLbls>
        <c:axId val="297012511"/>
        <c:axId val="297011263"/>
      </c:scatterChart>
      <c:valAx>
        <c:axId val="297012511"/>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Gene</a:t>
                </a:r>
                <a:r>
                  <a:rPr lang="en-US" baseline="0"/>
                  <a:t> A</a:t>
                </a:r>
                <a:endParaRPr lang="en-US"/>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97011263"/>
        <c:crosses val="autoZero"/>
        <c:crossBetween val="midCat"/>
      </c:valAx>
      <c:valAx>
        <c:axId val="297011263"/>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Gen</a:t>
                </a:r>
                <a:r>
                  <a:rPr lang="en-US" baseline="0"/>
                  <a:t>e B</a:t>
                </a:r>
                <a:endParaRPr lang="en-US"/>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97012511"/>
        <c:crosses val="autoZero"/>
        <c:crossBetween val="midCat"/>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10C17D-C04E-43D3-887B-A4C07CE30988}" type="doc">
      <dgm:prSet loTypeId="urn:microsoft.com/office/officeart/2005/8/layout/hProcess9" loCatId="process" qsTypeId="urn:microsoft.com/office/officeart/2005/8/quickstyle/simple1" qsCatId="simple" csTypeId="urn:microsoft.com/office/officeart/2005/8/colors/colorful5" csCatId="colorful" phldr="1"/>
      <dgm:spPr/>
    </dgm:pt>
    <dgm:pt modelId="{ED9FB57B-A3BA-444F-8758-BE5A8DD3F6A1}">
      <dgm:prSet phldrT="[Text]" custT="1"/>
      <dgm:spPr/>
      <dgm:t>
        <a:bodyPr/>
        <a:lstStyle/>
        <a:p>
          <a:r>
            <a:rPr lang="en-US" sz="2600" b="1" dirty="0" smtClean="0">
              <a:effectLst>
                <a:outerShdw blurRad="38100" dist="38100" dir="2700000" algn="tl">
                  <a:srgbClr val="000000">
                    <a:alpha val="43137"/>
                  </a:srgbClr>
                </a:outerShdw>
              </a:effectLst>
            </a:rPr>
            <a:t>Step 1: Correlation Matrix</a:t>
          </a:r>
          <a:endParaRPr lang="en-US" sz="2600" b="1" dirty="0">
            <a:effectLst>
              <a:outerShdw blurRad="38100" dist="38100" dir="2700000" algn="tl">
                <a:srgbClr val="000000">
                  <a:alpha val="43137"/>
                </a:srgbClr>
              </a:outerShdw>
            </a:effectLst>
          </a:endParaRPr>
        </a:p>
      </dgm:t>
    </dgm:pt>
    <dgm:pt modelId="{4D2A1A3B-042C-4172-BA5B-59D5F6638380}" type="parTrans" cxnId="{F0D82C34-92AB-4037-9E37-B49EF68575BA}">
      <dgm:prSet/>
      <dgm:spPr/>
      <dgm:t>
        <a:bodyPr/>
        <a:lstStyle/>
        <a:p>
          <a:endParaRPr lang="en-US" sz="2600"/>
        </a:p>
      </dgm:t>
    </dgm:pt>
    <dgm:pt modelId="{F64C65A7-D62D-487D-AD92-96A151E781A6}" type="sibTrans" cxnId="{F0D82C34-92AB-4037-9E37-B49EF68575BA}">
      <dgm:prSet/>
      <dgm:spPr/>
      <dgm:t>
        <a:bodyPr/>
        <a:lstStyle/>
        <a:p>
          <a:endParaRPr lang="en-US" sz="2600"/>
        </a:p>
      </dgm:t>
    </dgm:pt>
    <dgm:pt modelId="{8CF68403-955A-4E98-97A4-B9A6554A9ECC}">
      <dgm:prSet phldrT="[Text]" custT="1"/>
      <dgm:spPr/>
      <dgm:t>
        <a:bodyPr/>
        <a:lstStyle/>
        <a:p>
          <a:r>
            <a:rPr lang="en-US" sz="2600" b="1" dirty="0" smtClean="0">
              <a:effectLst>
                <a:outerShdw blurRad="38100" dist="38100" dir="2700000" algn="tl">
                  <a:srgbClr val="000000">
                    <a:alpha val="43137"/>
                  </a:srgbClr>
                </a:outerShdw>
              </a:effectLst>
            </a:rPr>
            <a:t>Step 2: Adjacency Matrix</a:t>
          </a:r>
          <a:endParaRPr lang="en-US" sz="2600" b="1" dirty="0">
            <a:effectLst>
              <a:outerShdw blurRad="38100" dist="38100" dir="2700000" algn="tl">
                <a:srgbClr val="000000">
                  <a:alpha val="43137"/>
                </a:srgbClr>
              </a:outerShdw>
            </a:effectLst>
          </a:endParaRPr>
        </a:p>
      </dgm:t>
    </dgm:pt>
    <dgm:pt modelId="{0C0642EF-D03C-4169-9C47-900B7F07C5B6}" type="parTrans" cxnId="{663E8362-8DFA-44AF-B43A-7DB8AEA968E4}">
      <dgm:prSet/>
      <dgm:spPr/>
      <dgm:t>
        <a:bodyPr/>
        <a:lstStyle/>
        <a:p>
          <a:endParaRPr lang="en-US" sz="2600"/>
        </a:p>
      </dgm:t>
    </dgm:pt>
    <dgm:pt modelId="{987B3F89-487F-43FF-BDBE-F0C4974B6E1C}" type="sibTrans" cxnId="{663E8362-8DFA-44AF-B43A-7DB8AEA968E4}">
      <dgm:prSet/>
      <dgm:spPr/>
      <dgm:t>
        <a:bodyPr/>
        <a:lstStyle/>
        <a:p>
          <a:endParaRPr lang="en-US" sz="2600"/>
        </a:p>
      </dgm:t>
    </dgm:pt>
    <dgm:pt modelId="{633876A4-3BC8-4FBD-A1E9-F4F6D29E33D2}">
      <dgm:prSet phldrT="[Text]" custT="1"/>
      <dgm:spPr/>
      <dgm:t>
        <a:bodyPr/>
        <a:lstStyle/>
        <a:p>
          <a:r>
            <a:rPr lang="en-US" sz="2600" b="1" dirty="0" smtClean="0">
              <a:effectLst>
                <a:outerShdw blurRad="38100" dist="38100" dir="2700000" algn="tl">
                  <a:srgbClr val="000000">
                    <a:alpha val="43137"/>
                  </a:srgbClr>
                </a:outerShdw>
              </a:effectLst>
            </a:rPr>
            <a:t>Step 3: Topological Overlap Matrix</a:t>
          </a:r>
          <a:endParaRPr lang="en-US" sz="2600" b="1" dirty="0">
            <a:effectLst>
              <a:outerShdw blurRad="38100" dist="38100" dir="2700000" algn="tl">
                <a:srgbClr val="000000">
                  <a:alpha val="43137"/>
                </a:srgbClr>
              </a:outerShdw>
            </a:effectLst>
          </a:endParaRPr>
        </a:p>
      </dgm:t>
    </dgm:pt>
    <dgm:pt modelId="{CD8CD28C-61D3-4D1F-A731-1AD318E55BB7}" type="parTrans" cxnId="{122836E0-7BE4-4F8D-8C9F-D16222CF6600}">
      <dgm:prSet/>
      <dgm:spPr/>
      <dgm:t>
        <a:bodyPr/>
        <a:lstStyle/>
        <a:p>
          <a:endParaRPr lang="en-US" sz="2600"/>
        </a:p>
      </dgm:t>
    </dgm:pt>
    <dgm:pt modelId="{9312DC42-601E-4827-9781-CAC89B98AC0D}" type="sibTrans" cxnId="{122836E0-7BE4-4F8D-8C9F-D16222CF6600}">
      <dgm:prSet/>
      <dgm:spPr/>
      <dgm:t>
        <a:bodyPr/>
        <a:lstStyle/>
        <a:p>
          <a:endParaRPr lang="en-US" sz="2600"/>
        </a:p>
      </dgm:t>
    </dgm:pt>
    <dgm:pt modelId="{FFD7B555-6287-4C70-B499-3ABCFCA4C2F2}">
      <dgm:prSet phldrT="[Text]" custT="1"/>
      <dgm:spPr/>
      <dgm:t>
        <a:bodyPr/>
        <a:lstStyle/>
        <a:p>
          <a:r>
            <a:rPr lang="en-US" sz="2600" b="1" dirty="0" smtClean="0">
              <a:effectLst>
                <a:outerShdw blurRad="38100" dist="38100" dir="2700000" algn="tl">
                  <a:srgbClr val="000000">
                    <a:alpha val="43137"/>
                  </a:srgbClr>
                </a:outerShdw>
              </a:effectLst>
            </a:rPr>
            <a:t>Step 4: </a:t>
          </a:r>
        </a:p>
        <a:p>
          <a:r>
            <a:rPr lang="en-US" sz="2600" b="1" dirty="0" smtClean="0">
              <a:effectLst>
                <a:outerShdw blurRad="38100" dist="38100" dir="2700000" algn="tl">
                  <a:srgbClr val="000000">
                    <a:alpha val="43137"/>
                  </a:srgbClr>
                </a:outerShdw>
              </a:effectLst>
            </a:rPr>
            <a:t>Tree Cutting</a:t>
          </a:r>
          <a:endParaRPr lang="en-US" sz="2600" b="1" dirty="0">
            <a:effectLst>
              <a:outerShdw blurRad="38100" dist="38100" dir="2700000" algn="tl">
                <a:srgbClr val="000000">
                  <a:alpha val="43137"/>
                </a:srgbClr>
              </a:outerShdw>
            </a:effectLst>
          </a:endParaRPr>
        </a:p>
      </dgm:t>
    </dgm:pt>
    <dgm:pt modelId="{00AFB1BE-4EA4-4655-A930-B07245249F2A}" type="parTrans" cxnId="{42B039F4-2E7C-45AA-9991-1B091F165ECF}">
      <dgm:prSet/>
      <dgm:spPr/>
      <dgm:t>
        <a:bodyPr/>
        <a:lstStyle/>
        <a:p>
          <a:endParaRPr lang="en-US" sz="2600"/>
        </a:p>
      </dgm:t>
    </dgm:pt>
    <dgm:pt modelId="{3B83F450-3064-4E8C-9F14-3AB0BB0CA4DC}" type="sibTrans" cxnId="{42B039F4-2E7C-45AA-9991-1B091F165ECF}">
      <dgm:prSet/>
      <dgm:spPr/>
      <dgm:t>
        <a:bodyPr/>
        <a:lstStyle/>
        <a:p>
          <a:endParaRPr lang="en-US" sz="2600"/>
        </a:p>
      </dgm:t>
    </dgm:pt>
    <dgm:pt modelId="{DA45D673-4397-4848-9DAA-56578373DC16}">
      <dgm:prSet phldrT="[Text]" custT="1"/>
      <dgm:spPr/>
      <dgm:t>
        <a:bodyPr/>
        <a:lstStyle/>
        <a:p>
          <a:r>
            <a:rPr lang="en-US" sz="2600" b="1" dirty="0" smtClean="0">
              <a:effectLst>
                <a:outerShdw blurRad="38100" dist="38100" dir="2700000" algn="tl">
                  <a:srgbClr val="000000">
                    <a:alpha val="43137"/>
                  </a:srgbClr>
                </a:outerShdw>
              </a:effectLst>
            </a:rPr>
            <a:t>Step 5: Summarize &amp; Characterize Modules</a:t>
          </a:r>
          <a:endParaRPr lang="en-US" sz="2600" b="1" dirty="0">
            <a:effectLst>
              <a:outerShdw blurRad="38100" dist="38100" dir="2700000" algn="tl">
                <a:srgbClr val="000000">
                  <a:alpha val="43137"/>
                </a:srgbClr>
              </a:outerShdw>
            </a:effectLst>
          </a:endParaRPr>
        </a:p>
      </dgm:t>
    </dgm:pt>
    <dgm:pt modelId="{BA47E42D-7A80-4396-8E9D-DCE2098C927D}" type="parTrans" cxnId="{5426A950-74C0-42C1-8BAB-C2CDEF16E11A}">
      <dgm:prSet/>
      <dgm:spPr/>
      <dgm:t>
        <a:bodyPr/>
        <a:lstStyle/>
        <a:p>
          <a:endParaRPr lang="en-US" sz="2600"/>
        </a:p>
      </dgm:t>
    </dgm:pt>
    <dgm:pt modelId="{4C9A4E06-7472-4487-94A3-29846C74C368}" type="sibTrans" cxnId="{5426A950-74C0-42C1-8BAB-C2CDEF16E11A}">
      <dgm:prSet/>
      <dgm:spPr/>
      <dgm:t>
        <a:bodyPr/>
        <a:lstStyle/>
        <a:p>
          <a:endParaRPr lang="en-US" sz="2600"/>
        </a:p>
      </dgm:t>
    </dgm:pt>
    <dgm:pt modelId="{9E192D99-077D-43F8-8848-1788EB08126E}" type="pres">
      <dgm:prSet presAssocID="{6E10C17D-C04E-43D3-887B-A4C07CE30988}" presName="CompostProcess" presStyleCnt="0">
        <dgm:presLayoutVars>
          <dgm:dir/>
          <dgm:resizeHandles val="exact"/>
        </dgm:presLayoutVars>
      </dgm:prSet>
      <dgm:spPr/>
    </dgm:pt>
    <dgm:pt modelId="{1F49A719-F2ED-4D48-876F-A406BC879626}" type="pres">
      <dgm:prSet presAssocID="{6E10C17D-C04E-43D3-887B-A4C07CE30988}" presName="arrow" presStyleLbl="bgShp" presStyleIdx="0" presStyleCnt="1"/>
      <dgm:spPr/>
    </dgm:pt>
    <dgm:pt modelId="{78157E51-7240-4ECC-87BD-67FC9109D09C}" type="pres">
      <dgm:prSet presAssocID="{6E10C17D-C04E-43D3-887B-A4C07CE30988}" presName="linearProcess" presStyleCnt="0"/>
      <dgm:spPr/>
    </dgm:pt>
    <dgm:pt modelId="{19CA276C-DA5E-49F1-A0FB-CB949D9B2C48}" type="pres">
      <dgm:prSet presAssocID="{ED9FB57B-A3BA-444F-8758-BE5A8DD3F6A1}" presName="textNode" presStyleLbl="node1" presStyleIdx="0" presStyleCnt="5">
        <dgm:presLayoutVars>
          <dgm:bulletEnabled val="1"/>
        </dgm:presLayoutVars>
      </dgm:prSet>
      <dgm:spPr/>
      <dgm:t>
        <a:bodyPr/>
        <a:lstStyle/>
        <a:p>
          <a:endParaRPr lang="en-US"/>
        </a:p>
      </dgm:t>
    </dgm:pt>
    <dgm:pt modelId="{4C3AF22D-705C-47D2-9609-F5A6B5655E13}" type="pres">
      <dgm:prSet presAssocID="{F64C65A7-D62D-487D-AD92-96A151E781A6}" presName="sibTrans" presStyleCnt="0"/>
      <dgm:spPr/>
    </dgm:pt>
    <dgm:pt modelId="{FA822606-7258-42F9-A94D-8A8FBA236A61}" type="pres">
      <dgm:prSet presAssocID="{8CF68403-955A-4E98-97A4-B9A6554A9ECC}" presName="textNode" presStyleLbl="node1" presStyleIdx="1" presStyleCnt="5">
        <dgm:presLayoutVars>
          <dgm:bulletEnabled val="1"/>
        </dgm:presLayoutVars>
      </dgm:prSet>
      <dgm:spPr/>
      <dgm:t>
        <a:bodyPr/>
        <a:lstStyle/>
        <a:p>
          <a:endParaRPr lang="en-US"/>
        </a:p>
      </dgm:t>
    </dgm:pt>
    <dgm:pt modelId="{A3DE33C0-C37F-4664-A6A7-768CE1FBD24C}" type="pres">
      <dgm:prSet presAssocID="{987B3F89-487F-43FF-BDBE-F0C4974B6E1C}" presName="sibTrans" presStyleCnt="0"/>
      <dgm:spPr/>
    </dgm:pt>
    <dgm:pt modelId="{B5A17145-1E7F-41C0-99B4-784CDF7C7F7D}" type="pres">
      <dgm:prSet presAssocID="{633876A4-3BC8-4FBD-A1E9-F4F6D29E33D2}" presName="textNode" presStyleLbl="node1" presStyleIdx="2" presStyleCnt="5">
        <dgm:presLayoutVars>
          <dgm:bulletEnabled val="1"/>
        </dgm:presLayoutVars>
      </dgm:prSet>
      <dgm:spPr/>
      <dgm:t>
        <a:bodyPr/>
        <a:lstStyle/>
        <a:p>
          <a:endParaRPr lang="en-US"/>
        </a:p>
      </dgm:t>
    </dgm:pt>
    <dgm:pt modelId="{6AA93999-A2B5-4EB8-9AA8-3EDDF20F3249}" type="pres">
      <dgm:prSet presAssocID="{9312DC42-601E-4827-9781-CAC89B98AC0D}" presName="sibTrans" presStyleCnt="0"/>
      <dgm:spPr/>
    </dgm:pt>
    <dgm:pt modelId="{3567D20D-174A-4B5B-8E3E-19F77A290D44}" type="pres">
      <dgm:prSet presAssocID="{FFD7B555-6287-4C70-B499-3ABCFCA4C2F2}" presName="textNode" presStyleLbl="node1" presStyleIdx="3" presStyleCnt="5">
        <dgm:presLayoutVars>
          <dgm:bulletEnabled val="1"/>
        </dgm:presLayoutVars>
      </dgm:prSet>
      <dgm:spPr/>
      <dgm:t>
        <a:bodyPr/>
        <a:lstStyle/>
        <a:p>
          <a:endParaRPr lang="en-US"/>
        </a:p>
      </dgm:t>
    </dgm:pt>
    <dgm:pt modelId="{2944AF67-BBCB-482D-86F5-AE906B89D2F7}" type="pres">
      <dgm:prSet presAssocID="{3B83F450-3064-4E8C-9F14-3AB0BB0CA4DC}" presName="sibTrans" presStyleCnt="0"/>
      <dgm:spPr/>
    </dgm:pt>
    <dgm:pt modelId="{E4B2F67B-7809-4B89-9CEA-8B13763ADAEC}" type="pres">
      <dgm:prSet presAssocID="{DA45D673-4397-4848-9DAA-56578373DC16}" presName="textNode" presStyleLbl="node1" presStyleIdx="4" presStyleCnt="5">
        <dgm:presLayoutVars>
          <dgm:bulletEnabled val="1"/>
        </dgm:presLayoutVars>
      </dgm:prSet>
      <dgm:spPr/>
      <dgm:t>
        <a:bodyPr/>
        <a:lstStyle/>
        <a:p>
          <a:endParaRPr lang="en-US"/>
        </a:p>
      </dgm:t>
    </dgm:pt>
  </dgm:ptLst>
  <dgm:cxnLst>
    <dgm:cxn modelId="{5426A950-74C0-42C1-8BAB-C2CDEF16E11A}" srcId="{6E10C17D-C04E-43D3-887B-A4C07CE30988}" destId="{DA45D673-4397-4848-9DAA-56578373DC16}" srcOrd="4" destOrd="0" parTransId="{BA47E42D-7A80-4396-8E9D-DCE2098C927D}" sibTransId="{4C9A4E06-7472-4487-94A3-29846C74C368}"/>
    <dgm:cxn modelId="{42B039F4-2E7C-45AA-9991-1B091F165ECF}" srcId="{6E10C17D-C04E-43D3-887B-A4C07CE30988}" destId="{FFD7B555-6287-4C70-B499-3ABCFCA4C2F2}" srcOrd="3" destOrd="0" parTransId="{00AFB1BE-4EA4-4655-A930-B07245249F2A}" sibTransId="{3B83F450-3064-4E8C-9F14-3AB0BB0CA4DC}"/>
    <dgm:cxn modelId="{122836E0-7BE4-4F8D-8C9F-D16222CF6600}" srcId="{6E10C17D-C04E-43D3-887B-A4C07CE30988}" destId="{633876A4-3BC8-4FBD-A1E9-F4F6D29E33D2}" srcOrd="2" destOrd="0" parTransId="{CD8CD28C-61D3-4D1F-A731-1AD318E55BB7}" sibTransId="{9312DC42-601E-4827-9781-CAC89B98AC0D}"/>
    <dgm:cxn modelId="{ECE6840E-C786-4BFE-9487-DB969C0EE858}" type="presOf" srcId="{DA45D673-4397-4848-9DAA-56578373DC16}" destId="{E4B2F67B-7809-4B89-9CEA-8B13763ADAEC}" srcOrd="0" destOrd="0" presId="urn:microsoft.com/office/officeart/2005/8/layout/hProcess9"/>
    <dgm:cxn modelId="{D64417C7-3964-42A4-97A9-F0985E0D417C}" type="presOf" srcId="{8CF68403-955A-4E98-97A4-B9A6554A9ECC}" destId="{FA822606-7258-42F9-A94D-8A8FBA236A61}" srcOrd="0" destOrd="0" presId="urn:microsoft.com/office/officeart/2005/8/layout/hProcess9"/>
    <dgm:cxn modelId="{B7C207E6-4CBC-4895-9719-9986149D77C6}" type="presOf" srcId="{6E10C17D-C04E-43D3-887B-A4C07CE30988}" destId="{9E192D99-077D-43F8-8848-1788EB08126E}" srcOrd="0" destOrd="0" presId="urn:microsoft.com/office/officeart/2005/8/layout/hProcess9"/>
    <dgm:cxn modelId="{A10DA87F-751C-437D-8FCC-C8873AF6316E}" type="presOf" srcId="{FFD7B555-6287-4C70-B499-3ABCFCA4C2F2}" destId="{3567D20D-174A-4B5B-8E3E-19F77A290D44}" srcOrd="0" destOrd="0" presId="urn:microsoft.com/office/officeart/2005/8/layout/hProcess9"/>
    <dgm:cxn modelId="{9701234E-2CB0-4731-AB91-65A188E5635D}" type="presOf" srcId="{633876A4-3BC8-4FBD-A1E9-F4F6D29E33D2}" destId="{B5A17145-1E7F-41C0-99B4-784CDF7C7F7D}" srcOrd="0" destOrd="0" presId="urn:microsoft.com/office/officeart/2005/8/layout/hProcess9"/>
    <dgm:cxn modelId="{B4620296-6715-40F0-8016-0B4DDA242461}" type="presOf" srcId="{ED9FB57B-A3BA-444F-8758-BE5A8DD3F6A1}" destId="{19CA276C-DA5E-49F1-A0FB-CB949D9B2C48}" srcOrd="0" destOrd="0" presId="urn:microsoft.com/office/officeart/2005/8/layout/hProcess9"/>
    <dgm:cxn modelId="{663E8362-8DFA-44AF-B43A-7DB8AEA968E4}" srcId="{6E10C17D-C04E-43D3-887B-A4C07CE30988}" destId="{8CF68403-955A-4E98-97A4-B9A6554A9ECC}" srcOrd="1" destOrd="0" parTransId="{0C0642EF-D03C-4169-9C47-900B7F07C5B6}" sibTransId="{987B3F89-487F-43FF-BDBE-F0C4974B6E1C}"/>
    <dgm:cxn modelId="{F0D82C34-92AB-4037-9E37-B49EF68575BA}" srcId="{6E10C17D-C04E-43D3-887B-A4C07CE30988}" destId="{ED9FB57B-A3BA-444F-8758-BE5A8DD3F6A1}" srcOrd="0" destOrd="0" parTransId="{4D2A1A3B-042C-4172-BA5B-59D5F6638380}" sibTransId="{F64C65A7-D62D-487D-AD92-96A151E781A6}"/>
    <dgm:cxn modelId="{FB3B4A62-EBF0-44B8-B4C4-AA6B7AB50338}" type="presParOf" srcId="{9E192D99-077D-43F8-8848-1788EB08126E}" destId="{1F49A719-F2ED-4D48-876F-A406BC879626}" srcOrd="0" destOrd="0" presId="urn:microsoft.com/office/officeart/2005/8/layout/hProcess9"/>
    <dgm:cxn modelId="{8E6A380A-1F27-412F-94A3-A1CC6373CDB0}" type="presParOf" srcId="{9E192D99-077D-43F8-8848-1788EB08126E}" destId="{78157E51-7240-4ECC-87BD-67FC9109D09C}" srcOrd="1" destOrd="0" presId="urn:microsoft.com/office/officeart/2005/8/layout/hProcess9"/>
    <dgm:cxn modelId="{B00C1AD2-6A0C-4FFB-9C29-16C619F3502E}" type="presParOf" srcId="{78157E51-7240-4ECC-87BD-67FC9109D09C}" destId="{19CA276C-DA5E-49F1-A0FB-CB949D9B2C48}" srcOrd="0" destOrd="0" presId="urn:microsoft.com/office/officeart/2005/8/layout/hProcess9"/>
    <dgm:cxn modelId="{81536A94-E1A5-42B1-87B4-D53F8C4F47C7}" type="presParOf" srcId="{78157E51-7240-4ECC-87BD-67FC9109D09C}" destId="{4C3AF22D-705C-47D2-9609-F5A6B5655E13}" srcOrd="1" destOrd="0" presId="urn:microsoft.com/office/officeart/2005/8/layout/hProcess9"/>
    <dgm:cxn modelId="{76D9CE20-5F08-4B94-BB9D-1DA030B12255}" type="presParOf" srcId="{78157E51-7240-4ECC-87BD-67FC9109D09C}" destId="{FA822606-7258-42F9-A94D-8A8FBA236A61}" srcOrd="2" destOrd="0" presId="urn:microsoft.com/office/officeart/2005/8/layout/hProcess9"/>
    <dgm:cxn modelId="{32B8D465-1D80-44DA-A611-3784D209F9FD}" type="presParOf" srcId="{78157E51-7240-4ECC-87BD-67FC9109D09C}" destId="{A3DE33C0-C37F-4664-A6A7-768CE1FBD24C}" srcOrd="3" destOrd="0" presId="urn:microsoft.com/office/officeart/2005/8/layout/hProcess9"/>
    <dgm:cxn modelId="{C3191599-E6CC-4D39-9DA3-F333DF08CDB6}" type="presParOf" srcId="{78157E51-7240-4ECC-87BD-67FC9109D09C}" destId="{B5A17145-1E7F-41C0-99B4-784CDF7C7F7D}" srcOrd="4" destOrd="0" presId="urn:microsoft.com/office/officeart/2005/8/layout/hProcess9"/>
    <dgm:cxn modelId="{AC95821A-8B9E-46C2-8B8D-94EFEB6DBD1E}" type="presParOf" srcId="{78157E51-7240-4ECC-87BD-67FC9109D09C}" destId="{6AA93999-A2B5-4EB8-9AA8-3EDDF20F3249}" srcOrd="5" destOrd="0" presId="urn:microsoft.com/office/officeart/2005/8/layout/hProcess9"/>
    <dgm:cxn modelId="{69DA8FF6-E2C5-4EBD-B98E-B720521386FB}" type="presParOf" srcId="{78157E51-7240-4ECC-87BD-67FC9109D09C}" destId="{3567D20D-174A-4B5B-8E3E-19F77A290D44}" srcOrd="6" destOrd="0" presId="urn:microsoft.com/office/officeart/2005/8/layout/hProcess9"/>
    <dgm:cxn modelId="{392A2105-B31B-4652-8648-58D49789BACF}" type="presParOf" srcId="{78157E51-7240-4ECC-87BD-67FC9109D09C}" destId="{2944AF67-BBCB-482D-86F5-AE906B89D2F7}" srcOrd="7" destOrd="0" presId="urn:microsoft.com/office/officeart/2005/8/layout/hProcess9"/>
    <dgm:cxn modelId="{DA973766-BB3F-4E05-A566-009D74AEC9BE}" type="presParOf" srcId="{78157E51-7240-4ECC-87BD-67FC9109D09C}" destId="{E4B2F67B-7809-4B89-9CEA-8B13763ADAEC}"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6E10C17D-C04E-43D3-887B-A4C07CE30988}" type="doc">
      <dgm:prSet loTypeId="urn:microsoft.com/office/officeart/2005/8/layout/hProcess9" loCatId="process" qsTypeId="urn:microsoft.com/office/officeart/2005/8/quickstyle/simple1" qsCatId="simple" csTypeId="urn:microsoft.com/office/officeart/2005/8/colors/colorful5" csCatId="colorful" phldr="1"/>
      <dgm:spPr/>
    </dgm:pt>
    <dgm:pt modelId="{ED9FB57B-A3BA-444F-8758-BE5A8DD3F6A1}">
      <dgm:prSet phldrT="[Text]" custT="1"/>
      <dgm:spPr/>
      <dgm:t>
        <a:bodyPr/>
        <a:lstStyle/>
        <a:p>
          <a:r>
            <a:rPr lang="en-US" sz="800" b="1" dirty="0" smtClean="0">
              <a:effectLst>
                <a:outerShdw blurRad="38100" dist="38100" dir="2700000" algn="tl">
                  <a:srgbClr val="000000">
                    <a:alpha val="43137"/>
                  </a:srgbClr>
                </a:outerShdw>
              </a:effectLst>
            </a:rPr>
            <a:t>Step 1: Correlation Matrix</a:t>
          </a:r>
          <a:endParaRPr lang="en-US" sz="800" b="1" dirty="0">
            <a:effectLst>
              <a:outerShdw blurRad="38100" dist="38100" dir="2700000" algn="tl">
                <a:srgbClr val="000000">
                  <a:alpha val="43137"/>
                </a:srgbClr>
              </a:outerShdw>
            </a:effectLst>
          </a:endParaRPr>
        </a:p>
      </dgm:t>
    </dgm:pt>
    <dgm:pt modelId="{4D2A1A3B-042C-4172-BA5B-59D5F6638380}" type="parTrans" cxnId="{F0D82C34-92AB-4037-9E37-B49EF68575BA}">
      <dgm:prSet/>
      <dgm:spPr/>
      <dgm:t>
        <a:bodyPr/>
        <a:lstStyle/>
        <a:p>
          <a:endParaRPr lang="en-US" sz="2600"/>
        </a:p>
      </dgm:t>
    </dgm:pt>
    <dgm:pt modelId="{F64C65A7-D62D-487D-AD92-96A151E781A6}" type="sibTrans" cxnId="{F0D82C34-92AB-4037-9E37-B49EF68575BA}">
      <dgm:prSet/>
      <dgm:spPr/>
      <dgm:t>
        <a:bodyPr/>
        <a:lstStyle/>
        <a:p>
          <a:endParaRPr lang="en-US" sz="2600"/>
        </a:p>
      </dgm:t>
    </dgm:pt>
    <dgm:pt modelId="{8CF68403-955A-4E98-97A4-B9A6554A9ECC}">
      <dgm:prSet phldrT="[Text]" custT="1"/>
      <dgm:spPr/>
      <dgm:t>
        <a:bodyPr/>
        <a:lstStyle/>
        <a:p>
          <a:r>
            <a:rPr lang="en-US" sz="800" b="1" dirty="0" smtClean="0">
              <a:effectLst>
                <a:outerShdw blurRad="38100" dist="38100" dir="2700000" algn="tl">
                  <a:srgbClr val="000000">
                    <a:alpha val="43137"/>
                  </a:srgbClr>
                </a:outerShdw>
              </a:effectLst>
            </a:rPr>
            <a:t>Step 2: Adjacency Matrix</a:t>
          </a:r>
          <a:endParaRPr lang="en-US" sz="800" b="1" dirty="0">
            <a:effectLst>
              <a:outerShdw blurRad="38100" dist="38100" dir="2700000" algn="tl">
                <a:srgbClr val="000000">
                  <a:alpha val="43137"/>
                </a:srgbClr>
              </a:outerShdw>
            </a:effectLst>
          </a:endParaRPr>
        </a:p>
      </dgm:t>
    </dgm:pt>
    <dgm:pt modelId="{0C0642EF-D03C-4169-9C47-900B7F07C5B6}" type="parTrans" cxnId="{663E8362-8DFA-44AF-B43A-7DB8AEA968E4}">
      <dgm:prSet/>
      <dgm:spPr/>
      <dgm:t>
        <a:bodyPr/>
        <a:lstStyle/>
        <a:p>
          <a:endParaRPr lang="en-US" sz="2600"/>
        </a:p>
      </dgm:t>
    </dgm:pt>
    <dgm:pt modelId="{987B3F89-487F-43FF-BDBE-F0C4974B6E1C}" type="sibTrans" cxnId="{663E8362-8DFA-44AF-B43A-7DB8AEA968E4}">
      <dgm:prSet/>
      <dgm:spPr/>
      <dgm:t>
        <a:bodyPr/>
        <a:lstStyle/>
        <a:p>
          <a:endParaRPr lang="en-US" sz="2600"/>
        </a:p>
      </dgm:t>
    </dgm:pt>
    <dgm:pt modelId="{633876A4-3BC8-4FBD-A1E9-F4F6D29E33D2}">
      <dgm:prSet phldrT="[Text]" custT="1"/>
      <dgm:spPr/>
      <dgm:t>
        <a:bodyPr/>
        <a:lstStyle/>
        <a:p>
          <a:endParaRPr lang="en-US" sz="2600" b="1" dirty="0">
            <a:effectLst>
              <a:outerShdw blurRad="38100" dist="38100" dir="2700000" algn="tl">
                <a:srgbClr val="000000">
                  <a:alpha val="43137"/>
                </a:srgbClr>
              </a:outerShdw>
            </a:effectLst>
          </a:endParaRPr>
        </a:p>
      </dgm:t>
    </dgm:pt>
    <dgm:pt modelId="{CD8CD28C-61D3-4D1F-A731-1AD318E55BB7}" type="parTrans" cxnId="{122836E0-7BE4-4F8D-8C9F-D16222CF6600}">
      <dgm:prSet/>
      <dgm:spPr/>
      <dgm:t>
        <a:bodyPr/>
        <a:lstStyle/>
        <a:p>
          <a:endParaRPr lang="en-US" sz="2600"/>
        </a:p>
      </dgm:t>
    </dgm:pt>
    <dgm:pt modelId="{9312DC42-601E-4827-9781-CAC89B98AC0D}" type="sibTrans" cxnId="{122836E0-7BE4-4F8D-8C9F-D16222CF6600}">
      <dgm:prSet/>
      <dgm:spPr/>
      <dgm:t>
        <a:bodyPr/>
        <a:lstStyle/>
        <a:p>
          <a:endParaRPr lang="en-US" sz="2600"/>
        </a:p>
      </dgm:t>
    </dgm:pt>
    <dgm:pt modelId="{FFD7B555-6287-4C70-B499-3ABCFCA4C2F2}">
      <dgm:prSet phldrT="[Text]" custT="1"/>
      <dgm:spPr/>
      <dgm:t>
        <a:bodyPr/>
        <a:lstStyle/>
        <a:p>
          <a:endParaRPr lang="en-US" sz="2600" b="1" dirty="0">
            <a:effectLst>
              <a:outerShdw blurRad="38100" dist="38100" dir="2700000" algn="tl">
                <a:srgbClr val="000000">
                  <a:alpha val="43137"/>
                </a:srgbClr>
              </a:outerShdw>
            </a:effectLst>
          </a:endParaRPr>
        </a:p>
      </dgm:t>
    </dgm:pt>
    <dgm:pt modelId="{00AFB1BE-4EA4-4655-A930-B07245249F2A}" type="parTrans" cxnId="{42B039F4-2E7C-45AA-9991-1B091F165ECF}">
      <dgm:prSet/>
      <dgm:spPr/>
      <dgm:t>
        <a:bodyPr/>
        <a:lstStyle/>
        <a:p>
          <a:endParaRPr lang="en-US" sz="2600"/>
        </a:p>
      </dgm:t>
    </dgm:pt>
    <dgm:pt modelId="{3B83F450-3064-4E8C-9F14-3AB0BB0CA4DC}" type="sibTrans" cxnId="{42B039F4-2E7C-45AA-9991-1B091F165ECF}">
      <dgm:prSet/>
      <dgm:spPr/>
      <dgm:t>
        <a:bodyPr/>
        <a:lstStyle/>
        <a:p>
          <a:endParaRPr lang="en-US" sz="2600"/>
        </a:p>
      </dgm:t>
    </dgm:pt>
    <dgm:pt modelId="{DA45D673-4397-4848-9DAA-56578373DC16}">
      <dgm:prSet phldrT="[Text]" custT="1"/>
      <dgm:spPr/>
      <dgm:t>
        <a:bodyPr/>
        <a:lstStyle/>
        <a:p>
          <a:endParaRPr lang="en-US" sz="2600" b="1" dirty="0">
            <a:effectLst>
              <a:outerShdw blurRad="38100" dist="38100" dir="2700000" algn="tl">
                <a:srgbClr val="000000">
                  <a:alpha val="43137"/>
                </a:srgbClr>
              </a:outerShdw>
            </a:effectLst>
          </a:endParaRPr>
        </a:p>
      </dgm:t>
    </dgm:pt>
    <dgm:pt modelId="{BA47E42D-7A80-4396-8E9D-DCE2098C927D}" type="parTrans" cxnId="{5426A950-74C0-42C1-8BAB-C2CDEF16E11A}">
      <dgm:prSet/>
      <dgm:spPr/>
      <dgm:t>
        <a:bodyPr/>
        <a:lstStyle/>
        <a:p>
          <a:endParaRPr lang="en-US" sz="2600"/>
        </a:p>
      </dgm:t>
    </dgm:pt>
    <dgm:pt modelId="{4C9A4E06-7472-4487-94A3-29846C74C368}" type="sibTrans" cxnId="{5426A950-74C0-42C1-8BAB-C2CDEF16E11A}">
      <dgm:prSet/>
      <dgm:spPr/>
      <dgm:t>
        <a:bodyPr/>
        <a:lstStyle/>
        <a:p>
          <a:endParaRPr lang="en-US" sz="2600"/>
        </a:p>
      </dgm:t>
    </dgm:pt>
    <dgm:pt modelId="{9E192D99-077D-43F8-8848-1788EB08126E}" type="pres">
      <dgm:prSet presAssocID="{6E10C17D-C04E-43D3-887B-A4C07CE30988}" presName="CompostProcess" presStyleCnt="0">
        <dgm:presLayoutVars>
          <dgm:dir/>
          <dgm:resizeHandles val="exact"/>
        </dgm:presLayoutVars>
      </dgm:prSet>
      <dgm:spPr/>
    </dgm:pt>
    <dgm:pt modelId="{1F49A719-F2ED-4D48-876F-A406BC879626}" type="pres">
      <dgm:prSet presAssocID="{6E10C17D-C04E-43D3-887B-A4C07CE30988}" presName="arrow" presStyleLbl="bgShp" presStyleIdx="0" presStyleCnt="1"/>
      <dgm:spPr/>
    </dgm:pt>
    <dgm:pt modelId="{78157E51-7240-4ECC-87BD-67FC9109D09C}" type="pres">
      <dgm:prSet presAssocID="{6E10C17D-C04E-43D3-887B-A4C07CE30988}" presName="linearProcess" presStyleCnt="0"/>
      <dgm:spPr/>
    </dgm:pt>
    <dgm:pt modelId="{19CA276C-DA5E-49F1-A0FB-CB949D9B2C48}" type="pres">
      <dgm:prSet presAssocID="{ED9FB57B-A3BA-444F-8758-BE5A8DD3F6A1}" presName="textNode" presStyleLbl="node1" presStyleIdx="0" presStyleCnt="5" custScaleX="138005">
        <dgm:presLayoutVars>
          <dgm:bulletEnabled val="1"/>
        </dgm:presLayoutVars>
      </dgm:prSet>
      <dgm:spPr/>
      <dgm:t>
        <a:bodyPr/>
        <a:lstStyle/>
        <a:p>
          <a:endParaRPr lang="en-US"/>
        </a:p>
      </dgm:t>
    </dgm:pt>
    <dgm:pt modelId="{4C3AF22D-705C-47D2-9609-F5A6B5655E13}" type="pres">
      <dgm:prSet presAssocID="{F64C65A7-D62D-487D-AD92-96A151E781A6}" presName="sibTrans" presStyleCnt="0"/>
      <dgm:spPr/>
    </dgm:pt>
    <dgm:pt modelId="{FA822606-7258-42F9-A94D-8A8FBA236A61}" type="pres">
      <dgm:prSet presAssocID="{8CF68403-955A-4E98-97A4-B9A6554A9ECC}" presName="textNode" presStyleLbl="node1" presStyleIdx="1" presStyleCnt="5" custScaleX="156209">
        <dgm:presLayoutVars>
          <dgm:bulletEnabled val="1"/>
        </dgm:presLayoutVars>
      </dgm:prSet>
      <dgm:spPr/>
      <dgm:t>
        <a:bodyPr/>
        <a:lstStyle/>
        <a:p>
          <a:endParaRPr lang="en-US"/>
        </a:p>
      </dgm:t>
    </dgm:pt>
    <dgm:pt modelId="{A3DE33C0-C37F-4664-A6A7-768CE1FBD24C}" type="pres">
      <dgm:prSet presAssocID="{987B3F89-487F-43FF-BDBE-F0C4974B6E1C}" presName="sibTrans" presStyleCnt="0"/>
      <dgm:spPr/>
    </dgm:pt>
    <dgm:pt modelId="{B5A17145-1E7F-41C0-99B4-784CDF7C7F7D}" type="pres">
      <dgm:prSet presAssocID="{633876A4-3BC8-4FBD-A1E9-F4F6D29E33D2}" presName="textNode" presStyleLbl="node1" presStyleIdx="2" presStyleCnt="5">
        <dgm:presLayoutVars>
          <dgm:bulletEnabled val="1"/>
        </dgm:presLayoutVars>
      </dgm:prSet>
      <dgm:spPr/>
      <dgm:t>
        <a:bodyPr/>
        <a:lstStyle/>
        <a:p>
          <a:endParaRPr lang="en-US"/>
        </a:p>
      </dgm:t>
    </dgm:pt>
    <dgm:pt modelId="{6AA93999-A2B5-4EB8-9AA8-3EDDF20F3249}" type="pres">
      <dgm:prSet presAssocID="{9312DC42-601E-4827-9781-CAC89B98AC0D}" presName="sibTrans" presStyleCnt="0"/>
      <dgm:spPr/>
    </dgm:pt>
    <dgm:pt modelId="{3567D20D-174A-4B5B-8E3E-19F77A290D44}" type="pres">
      <dgm:prSet presAssocID="{FFD7B555-6287-4C70-B499-3ABCFCA4C2F2}" presName="textNode" presStyleLbl="node1" presStyleIdx="3" presStyleCnt="5">
        <dgm:presLayoutVars>
          <dgm:bulletEnabled val="1"/>
        </dgm:presLayoutVars>
      </dgm:prSet>
      <dgm:spPr/>
      <dgm:t>
        <a:bodyPr/>
        <a:lstStyle/>
        <a:p>
          <a:endParaRPr lang="en-US"/>
        </a:p>
      </dgm:t>
    </dgm:pt>
    <dgm:pt modelId="{2944AF67-BBCB-482D-86F5-AE906B89D2F7}" type="pres">
      <dgm:prSet presAssocID="{3B83F450-3064-4E8C-9F14-3AB0BB0CA4DC}" presName="sibTrans" presStyleCnt="0"/>
      <dgm:spPr/>
    </dgm:pt>
    <dgm:pt modelId="{E4B2F67B-7809-4B89-9CEA-8B13763ADAEC}" type="pres">
      <dgm:prSet presAssocID="{DA45D673-4397-4848-9DAA-56578373DC16}" presName="textNode" presStyleLbl="node1" presStyleIdx="4" presStyleCnt="5">
        <dgm:presLayoutVars>
          <dgm:bulletEnabled val="1"/>
        </dgm:presLayoutVars>
      </dgm:prSet>
      <dgm:spPr/>
      <dgm:t>
        <a:bodyPr/>
        <a:lstStyle/>
        <a:p>
          <a:endParaRPr lang="en-US"/>
        </a:p>
      </dgm:t>
    </dgm:pt>
  </dgm:ptLst>
  <dgm:cxnLst>
    <dgm:cxn modelId="{B7C207E6-4CBC-4895-9719-9986149D77C6}" type="presOf" srcId="{6E10C17D-C04E-43D3-887B-A4C07CE30988}" destId="{9E192D99-077D-43F8-8848-1788EB08126E}" srcOrd="0" destOrd="0" presId="urn:microsoft.com/office/officeart/2005/8/layout/hProcess9"/>
    <dgm:cxn modelId="{B4620296-6715-40F0-8016-0B4DDA242461}" type="presOf" srcId="{ED9FB57B-A3BA-444F-8758-BE5A8DD3F6A1}" destId="{19CA276C-DA5E-49F1-A0FB-CB949D9B2C48}" srcOrd="0" destOrd="0" presId="urn:microsoft.com/office/officeart/2005/8/layout/hProcess9"/>
    <dgm:cxn modelId="{122836E0-7BE4-4F8D-8C9F-D16222CF6600}" srcId="{6E10C17D-C04E-43D3-887B-A4C07CE30988}" destId="{633876A4-3BC8-4FBD-A1E9-F4F6D29E33D2}" srcOrd="2" destOrd="0" parTransId="{CD8CD28C-61D3-4D1F-A731-1AD318E55BB7}" sibTransId="{9312DC42-601E-4827-9781-CAC89B98AC0D}"/>
    <dgm:cxn modelId="{D64417C7-3964-42A4-97A9-F0985E0D417C}" type="presOf" srcId="{8CF68403-955A-4E98-97A4-B9A6554A9ECC}" destId="{FA822606-7258-42F9-A94D-8A8FBA236A61}" srcOrd="0" destOrd="0" presId="urn:microsoft.com/office/officeart/2005/8/layout/hProcess9"/>
    <dgm:cxn modelId="{42B039F4-2E7C-45AA-9991-1B091F165ECF}" srcId="{6E10C17D-C04E-43D3-887B-A4C07CE30988}" destId="{FFD7B555-6287-4C70-B499-3ABCFCA4C2F2}" srcOrd="3" destOrd="0" parTransId="{00AFB1BE-4EA4-4655-A930-B07245249F2A}" sibTransId="{3B83F450-3064-4E8C-9F14-3AB0BB0CA4DC}"/>
    <dgm:cxn modelId="{9701234E-2CB0-4731-AB91-65A188E5635D}" type="presOf" srcId="{633876A4-3BC8-4FBD-A1E9-F4F6D29E33D2}" destId="{B5A17145-1E7F-41C0-99B4-784CDF7C7F7D}" srcOrd="0" destOrd="0" presId="urn:microsoft.com/office/officeart/2005/8/layout/hProcess9"/>
    <dgm:cxn modelId="{A10DA87F-751C-437D-8FCC-C8873AF6316E}" type="presOf" srcId="{FFD7B555-6287-4C70-B499-3ABCFCA4C2F2}" destId="{3567D20D-174A-4B5B-8E3E-19F77A290D44}" srcOrd="0" destOrd="0" presId="urn:microsoft.com/office/officeart/2005/8/layout/hProcess9"/>
    <dgm:cxn modelId="{F0D82C34-92AB-4037-9E37-B49EF68575BA}" srcId="{6E10C17D-C04E-43D3-887B-A4C07CE30988}" destId="{ED9FB57B-A3BA-444F-8758-BE5A8DD3F6A1}" srcOrd="0" destOrd="0" parTransId="{4D2A1A3B-042C-4172-BA5B-59D5F6638380}" sibTransId="{F64C65A7-D62D-487D-AD92-96A151E781A6}"/>
    <dgm:cxn modelId="{ECE6840E-C786-4BFE-9487-DB969C0EE858}" type="presOf" srcId="{DA45D673-4397-4848-9DAA-56578373DC16}" destId="{E4B2F67B-7809-4B89-9CEA-8B13763ADAEC}" srcOrd="0" destOrd="0" presId="urn:microsoft.com/office/officeart/2005/8/layout/hProcess9"/>
    <dgm:cxn modelId="{5426A950-74C0-42C1-8BAB-C2CDEF16E11A}" srcId="{6E10C17D-C04E-43D3-887B-A4C07CE30988}" destId="{DA45D673-4397-4848-9DAA-56578373DC16}" srcOrd="4" destOrd="0" parTransId="{BA47E42D-7A80-4396-8E9D-DCE2098C927D}" sibTransId="{4C9A4E06-7472-4487-94A3-29846C74C368}"/>
    <dgm:cxn modelId="{663E8362-8DFA-44AF-B43A-7DB8AEA968E4}" srcId="{6E10C17D-C04E-43D3-887B-A4C07CE30988}" destId="{8CF68403-955A-4E98-97A4-B9A6554A9ECC}" srcOrd="1" destOrd="0" parTransId="{0C0642EF-D03C-4169-9C47-900B7F07C5B6}" sibTransId="{987B3F89-487F-43FF-BDBE-F0C4974B6E1C}"/>
    <dgm:cxn modelId="{FB3B4A62-EBF0-44B8-B4C4-AA6B7AB50338}" type="presParOf" srcId="{9E192D99-077D-43F8-8848-1788EB08126E}" destId="{1F49A719-F2ED-4D48-876F-A406BC879626}" srcOrd="0" destOrd="0" presId="urn:microsoft.com/office/officeart/2005/8/layout/hProcess9"/>
    <dgm:cxn modelId="{8E6A380A-1F27-412F-94A3-A1CC6373CDB0}" type="presParOf" srcId="{9E192D99-077D-43F8-8848-1788EB08126E}" destId="{78157E51-7240-4ECC-87BD-67FC9109D09C}" srcOrd="1" destOrd="0" presId="urn:microsoft.com/office/officeart/2005/8/layout/hProcess9"/>
    <dgm:cxn modelId="{B00C1AD2-6A0C-4FFB-9C29-16C619F3502E}" type="presParOf" srcId="{78157E51-7240-4ECC-87BD-67FC9109D09C}" destId="{19CA276C-DA5E-49F1-A0FB-CB949D9B2C48}" srcOrd="0" destOrd="0" presId="urn:microsoft.com/office/officeart/2005/8/layout/hProcess9"/>
    <dgm:cxn modelId="{81536A94-E1A5-42B1-87B4-D53F8C4F47C7}" type="presParOf" srcId="{78157E51-7240-4ECC-87BD-67FC9109D09C}" destId="{4C3AF22D-705C-47D2-9609-F5A6B5655E13}" srcOrd="1" destOrd="0" presId="urn:microsoft.com/office/officeart/2005/8/layout/hProcess9"/>
    <dgm:cxn modelId="{76D9CE20-5F08-4B94-BB9D-1DA030B12255}" type="presParOf" srcId="{78157E51-7240-4ECC-87BD-67FC9109D09C}" destId="{FA822606-7258-42F9-A94D-8A8FBA236A61}" srcOrd="2" destOrd="0" presId="urn:microsoft.com/office/officeart/2005/8/layout/hProcess9"/>
    <dgm:cxn modelId="{32B8D465-1D80-44DA-A611-3784D209F9FD}" type="presParOf" srcId="{78157E51-7240-4ECC-87BD-67FC9109D09C}" destId="{A3DE33C0-C37F-4664-A6A7-768CE1FBD24C}" srcOrd="3" destOrd="0" presId="urn:microsoft.com/office/officeart/2005/8/layout/hProcess9"/>
    <dgm:cxn modelId="{C3191599-E6CC-4D39-9DA3-F333DF08CDB6}" type="presParOf" srcId="{78157E51-7240-4ECC-87BD-67FC9109D09C}" destId="{B5A17145-1E7F-41C0-99B4-784CDF7C7F7D}" srcOrd="4" destOrd="0" presId="urn:microsoft.com/office/officeart/2005/8/layout/hProcess9"/>
    <dgm:cxn modelId="{AC95821A-8B9E-46C2-8B8D-94EFEB6DBD1E}" type="presParOf" srcId="{78157E51-7240-4ECC-87BD-67FC9109D09C}" destId="{6AA93999-A2B5-4EB8-9AA8-3EDDF20F3249}" srcOrd="5" destOrd="0" presId="urn:microsoft.com/office/officeart/2005/8/layout/hProcess9"/>
    <dgm:cxn modelId="{69DA8FF6-E2C5-4EBD-B98E-B720521386FB}" type="presParOf" srcId="{78157E51-7240-4ECC-87BD-67FC9109D09C}" destId="{3567D20D-174A-4B5B-8E3E-19F77A290D44}" srcOrd="6" destOrd="0" presId="urn:microsoft.com/office/officeart/2005/8/layout/hProcess9"/>
    <dgm:cxn modelId="{392A2105-B31B-4652-8648-58D49789BACF}" type="presParOf" srcId="{78157E51-7240-4ECC-87BD-67FC9109D09C}" destId="{2944AF67-BBCB-482D-86F5-AE906B89D2F7}" srcOrd="7" destOrd="0" presId="urn:microsoft.com/office/officeart/2005/8/layout/hProcess9"/>
    <dgm:cxn modelId="{DA973766-BB3F-4E05-A566-009D74AEC9BE}" type="presParOf" srcId="{78157E51-7240-4ECC-87BD-67FC9109D09C}" destId="{E4B2F67B-7809-4B89-9CEA-8B13763ADAEC}" srcOrd="8" destOrd="0" presId="urn:microsoft.com/office/officeart/2005/8/layout/hProcess9"/>
  </dgm:cxnLst>
  <dgm:bg/>
  <dgm:whole/>
  <dgm:extLst>
    <a:ext uri="http://schemas.microsoft.com/office/drawing/2008/diagram">
      <dsp:dataModelExt xmlns:dsp="http://schemas.microsoft.com/office/drawing/2008/diagram" relId="rId10"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6E10C17D-C04E-43D3-887B-A4C07CE30988}" type="doc">
      <dgm:prSet loTypeId="urn:microsoft.com/office/officeart/2005/8/layout/hProcess9" loCatId="process" qsTypeId="urn:microsoft.com/office/officeart/2005/8/quickstyle/simple1" qsCatId="simple" csTypeId="urn:microsoft.com/office/officeart/2005/8/colors/colorful5" csCatId="colorful" phldr="1"/>
      <dgm:spPr/>
    </dgm:pt>
    <dgm:pt modelId="{ED9FB57B-A3BA-444F-8758-BE5A8DD3F6A1}">
      <dgm:prSet phldrT="[Text]" custT="1"/>
      <dgm:spPr/>
      <dgm:t>
        <a:bodyPr/>
        <a:lstStyle/>
        <a:p>
          <a:endParaRPr lang="en-US" sz="800" b="1" dirty="0">
            <a:effectLst>
              <a:outerShdw blurRad="38100" dist="38100" dir="2700000" algn="tl">
                <a:srgbClr val="000000">
                  <a:alpha val="43137"/>
                </a:srgbClr>
              </a:outerShdw>
            </a:effectLst>
          </a:endParaRPr>
        </a:p>
      </dgm:t>
    </dgm:pt>
    <dgm:pt modelId="{4D2A1A3B-042C-4172-BA5B-59D5F6638380}" type="parTrans" cxnId="{F0D82C34-92AB-4037-9E37-B49EF68575BA}">
      <dgm:prSet/>
      <dgm:spPr/>
      <dgm:t>
        <a:bodyPr/>
        <a:lstStyle/>
        <a:p>
          <a:endParaRPr lang="en-US" sz="2600"/>
        </a:p>
      </dgm:t>
    </dgm:pt>
    <dgm:pt modelId="{F64C65A7-D62D-487D-AD92-96A151E781A6}" type="sibTrans" cxnId="{F0D82C34-92AB-4037-9E37-B49EF68575BA}">
      <dgm:prSet/>
      <dgm:spPr/>
      <dgm:t>
        <a:bodyPr/>
        <a:lstStyle/>
        <a:p>
          <a:endParaRPr lang="en-US" sz="2600"/>
        </a:p>
      </dgm:t>
    </dgm:pt>
    <dgm:pt modelId="{8CF68403-955A-4E98-97A4-B9A6554A9ECC}">
      <dgm:prSet phldrT="[Text]" custT="1"/>
      <dgm:spPr/>
      <dgm:t>
        <a:bodyPr/>
        <a:lstStyle/>
        <a:p>
          <a:endParaRPr lang="en-US" sz="800" b="1" dirty="0">
            <a:effectLst>
              <a:outerShdw blurRad="38100" dist="38100" dir="2700000" algn="tl">
                <a:srgbClr val="000000">
                  <a:alpha val="43137"/>
                </a:srgbClr>
              </a:outerShdw>
            </a:effectLst>
          </a:endParaRPr>
        </a:p>
      </dgm:t>
    </dgm:pt>
    <dgm:pt modelId="{0C0642EF-D03C-4169-9C47-900B7F07C5B6}" type="parTrans" cxnId="{663E8362-8DFA-44AF-B43A-7DB8AEA968E4}">
      <dgm:prSet/>
      <dgm:spPr/>
      <dgm:t>
        <a:bodyPr/>
        <a:lstStyle/>
        <a:p>
          <a:endParaRPr lang="en-US" sz="2600"/>
        </a:p>
      </dgm:t>
    </dgm:pt>
    <dgm:pt modelId="{987B3F89-487F-43FF-BDBE-F0C4974B6E1C}" type="sibTrans" cxnId="{663E8362-8DFA-44AF-B43A-7DB8AEA968E4}">
      <dgm:prSet/>
      <dgm:spPr/>
      <dgm:t>
        <a:bodyPr/>
        <a:lstStyle/>
        <a:p>
          <a:endParaRPr lang="en-US" sz="2600"/>
        </a:p>
      </dgm:t>
    </dgm:pt>
    <dgm:pt modelId="{633876A4-3BC8-4FBD-A1E9-F4F6D29E33D2}">
      <dgm:prSet phldrT="[Text]" custT="1"/>
      <dgm:spPr/>
      <dgm:t>
        <a:bodyPr/>
        <a:lstStyle/>
        <a:p>
          <a:r>
            <a:rPr lang="en-US" sz="800" b="1" dirty="0" smtClean="0">
              <a:effectLst>
                <a:outerShdw blurRad="38100" dist="38100" dir="2700000" algn="tl">
                  <a:srgbClr val="000000">
                    <a:alpha val="43137"/>
                  </a:srgbClr>
                </a:outerShdw>
              </a:effectLst>
            </a:rPr>
            <a:t>Step 3: Topological Overlap Matrix</a:t>
          </a:r>
          <a:endParaRPr lang="en-US" sz="800" b="1" dirty="0">
            <a:effectLst>
              <a:outerShdw blurRad="38100" dist="38100" dir="2700000" algn="tl">
                <a:srgbClr val="000000">
                  <a:alpha val="43137"/>
                </a:srgbClr>
              </a:outerShdw>
            </a:effectLst>
          </a:endParaRPr>
        </a:p>
      </dgm:t>
    </dgm:pt>
    <dgm:pt modelId="{CD8CD28C-61D3-4D1F-A731-1AD318E55BB7}" type="parTrans" cxnId="{122836E0-7BE4-4F8D-8C9F-D16222CF6600}">
      <dgm:prSet/>
      <dgm:spPr/>
      <dgm:t>
        <a:bodyPr/>
        <a:lstStyle/>
        <a:p>
          <a:endParaRPr lang="en-US" sz="2600"/>
        </a:p>
      </dgm:t>
    </dgm:pt>
    <dgm:pt modelId="{9312DC42-601E-4827-9781-CAC89B98AC0D}" type="sibTrans" cxnId="{122836E0-7BE4-4F8D-8C9F-D16222CF6600}">
      <dgm:prSet/>
      <dgm:spPr/>
      <dgm:t>
        <a:bodyPr/>
        <a:lstStyle/>
        <a:p>
          <a:endParaRPr lang="en-US" sz="2600"/>
        </a:p>
      </dgm:t>
    </dgm:pt>
    <dgm:pt modelId="{FFD7B555-6287-4C70-B499-3ABCFCA4C2F2}">
      <dgm:prSet phldrT="[Text]" custT="1"/>
      <dgm:spPr/>
      <dgm:t>
        <a:bodyPr/>
        <a:lstStyle/>
        <a:p>
          <a:endParaRPr lang="en-US" sz="2600" b="1" dirty="0">
            <a:effectLst>
              <a:outerShdw blurRad="38100" dist="38100" dir="2700000" algn="tl">
                <a:srgbClr val="000000">
                  <a:alpha val="43137"/>
                </a:srgbClr>
              </a:outerShdw>
            </a:effectLst>
          </a:endParaRPr>
        </a:p>
      </dgm:t>
    </dgm:pt>
    <dgm:pt modelId="{00AFB1BE-4EA4-4655-A930-B07245249F2A}" type="parTrans" cxnId="{42B039F4-2E7C-45AA-9991-1B091F165ECF}">
      <dgm:prSet/>
      <dgm:spPr/>
      <dgm:t>
        <a:bodyPr/>
        <a:lstStyle/>
        <a:p>
          <a:endParaRPr lang="en-US" sz="2600"/>
        </a:p>
      </dgm:t>
    </dgm:pt>
    <dgm:pt modelId="{3B83F450-3064-4E8C-9F14-3AB0BB0CA4DC}" type="sibTrans" cxnId="{42B039F4-2E7C-45AA-9991-1B091F165ECF}">
      <dgm:prSet/>
      <dgm:spPr/>
      <dgm:t>
        <a:bodyPr/>
        <a:lstStyle/>
        <a:p>
          <a:endParaRPr lang="en-US" sz="2600"/>
        </a:p>
      </dgm:t>
    </dgm:pt>
    <dgm:pt modelId="{DA45D673-4397-4848-9DAA-56578373DC16}">
      <dgm:prSet phldrT="[Text]" custT="1"/>
      <dgm:spPr/>
      <dgm:t>
        <a:bodyPr/>
        <a:lstStyle/>
        <a:p>
          <a:endParaRPr lang="en-US" sz="2600" b="1" dirty="0">
            <a:effectLst>
              <a:outerShdw blurRad="38100" dist="38100" dir="2700000" algn="tl">
                <a:srgbClr val="000000">
                  <a:alpha val="43137"/>
                </a:srgbClr>
              </a:outerShdw>
            </a:effectLst>
          </a:endParaRPr>
        </a:p>
      </dgm:t>
    </dgm:pt>
    <dgm:pt modelId="{BA47E42D-7A80-4396-8E9D-DCE2098C927D}" type="parTrans" cxnId="{5426A950-74C0-42C1-8BAB-C2CDEF16E11A}">
      <dgm:prSet/>
      <dgm:spPr/>
      <dgm:t>
        <a:bodyPr/>
        <a:lstStyle/>
        <a:p>
          <a:endParaRPr lang="en-US" sz="2600"/>
        </a:p>
      </dgm:t>
    </dgm:pt>
    <dgm:pt modelId="{4C9A4E06-7472-4487-94A3-29846C74C368}" type="sibTrans" cxnId="{5426A950-74C0-42C1-8BAB-C2CDEF16E11A}">
      <dgm:prSet/>
      <dgm:spPr/>
      <dgm:t>
        <a:bodyPr/>
        <a:lstStyle/>
        <a:p>
          <a:endParaRPr lang="en-US" sz="2600"/>
        </a:p>
      </dgm:t>
    </dgm:pt>
    <dgm:pt modelId="{9E192D99-077D-43F8-8848-1788EB08126E}" type="pres">
      <dgm:prSet presAssocID="{6E10C17D-C04E-43D3-887B-A4C07CE30988}" presName="CompostProcess" presStyleCnt="0">
        <dgm:presLayoutVars>
          <dgm:dir/>
          <dgm:resizeHandles val="exact"/>
        </dgm:presLayoutVars>
      </dgm:prSet>
      <dgm:spPr/>
    </dgm:pt>
    <dgm:pt modelId="{1F49A719-F2ED-4D48-876F-A406BC879626}" type="pres">
      <dgm:prSet presAssocID="{6E10C17D-C04E-43D3-887B-A4C07CE30988}" presName="arrow" presStyleLbl="bgShp" presStyleIdx="0" presStyleCnt="1"/>
      <dgm:spPr/>
    </dgm:pt>
    <dgm:pt modelId="{78157E51-7240-4ECC-87BD-67FC9109D09C}" type="pres">
      <dgm:prSet presAssocID="{6E10C17D-C04E-43D3-887B-A4C07CE30988}" presName="linearProcess" presStyleCnt="0"/>
      <dgm:spPr/>
    </dgm:pt>
    <dgm:pt modelId="{19CA276C-DA5E-49F1-A0FB-CB949D9B2C48}" type="pres">
      <dgm:prSet presAssocID="{ED9FB57B-A3BA-444F-8758-BE5A8DD3F6A1}" presName="textNode" presStyleLbl="node1" presStyleIdx="0" presStyleCnt="5" custScaleX="94298">
        <dgm:presLayoutVars>
          <dgm:bulletEnabled val="1"/>
        </dgm:presLayoutVars>
      </dgm:prSet>
      <dgm:spPr/>
      <dgm:t>
        <a:bodyPr/>
        <a:lstStyle/>
        <a:p>
          <a:endParaRPr lang="en-US"/>
        </a:p>
      </dgm:t>
    </dgm:pt>
    <dgm:pt modelId="{4C3AF22D-705C-47D2-9609-F5A6B5655E13}" type="pres">
      <dgm:prSet presAssocID="{F64C65A7-D62D-487D-AD92-96A151E781A6}" presName="sibTrans" presStyleCnt="0"/>
      <dgm:spPr/>
    </dgm:pt>
    <dgm:pt modelId="{FA822606-7258-42F9-A94D-8A8FBA236A61}" type="pres">
      <dgm:prSet presAssocID="{8CF68403-955A-4E98-97A4-B9A6554A9ECC}" presName="textNode" presStyleLbl="node1" presStyleIdx="1" presStyleCnt="5" custScaleX="94298">
        <dgm:presLayoutVars>
          <dgm:bulletEnabled val="1"/>
        </dgm:presLayoutVars>
      </dgm:prSet>
      <dgm:spPr/>
      <dgm:t>
        <a:bodyPr/>
        <a:lstStyle/>
        <a:p>
          <a:endParaRPr lang="en-US"/>
        </a:p>
      </dgm:t>
    </dgm:pt>
    <dgm:pt modelId="{A3DE33C0-C37F-4664-A6A7-768CE1FBD24C}" type="pres">
      <dgm:prSet presAssocID="{987B3F89-487F-43FF-BDBE-F0C4974B6E1C}" presName="sibTrans" presStyleCnt="0"/>
      <dgm:spPr/>
    </dgm:pt>
    <dgm:pt modelId="{B5A17145-1E7F-41C0-99B4-784CDF7C7F7D}" type="pres">
      <dgm:prSet presAssocID="{633876A4-3BC8-4FBD-A1E9-F4F6D29E33D2}" presName="textNode" presStyleLbl="node1" presStyleIdx="2" presStyleCnt="5" custScaleX="305268">
        <dgm:presLayoutVars>
          <dgm:bulletEnabled val="1"/>
        </dgm:presLayoutVars>
      </dgm:prSet>
      <dgm:spPr/>
      <dgm:t>
        <a:bodyPr/>
        <a:lstStyle/>
        <a:p>
          <a:endParaRPr lang="en-US"/>
        </a:p>
      </dgm:t>
    </dgm:pt>
    <dgm:pt modelId="{6AA93999-A2B5-4EB8-9AA8-3EDDF20F3249}" type="pres">
      <dgm:prSet presAssocID="{9312DC42-601E-4827-9781-CAC89B98AC0D}" presName="sibTrans" presStyleCnt="0"/>
      <dgm:spPr/>
    </dgm:pt>
    <dgm:pt modelId="{3567D20D-174A-4B5B-8E3E-19F77A290D44}" type="pres">
      <dgm:prSet presAssocID="{FFD7B555-6287-4C70-B499-3ABCFCA4C2F2}" presName="textNode" presStyleLbl="node1" presStyleIdx="3" presStyleCnt="5" custScaleX="94298">
        <dgm:presLayoutVars>
          <dgm:bulletEnabled val="1"/>
        </dgm:presLayoutVars>
      </dgm:prSet>
      <dgm:spPr/>
      <dgm:t>
        <a:bodyPr/>
        <a:lstStyle/>
        <a:p>
          <a:endParaRPr lang="en-US"/>
        </a:p>
      </dgm:t>
    </dgm:pt>
    <dgm:pt modelId="{2944AF67-BBCB-482D-86F5-AE906B89D2F7}" type="pres">
      <dgm:prSet presAssocID="{3B83F450-3064-4E8C-9F14-3AB0BB0CA4DC}" presName="sibTrans" presStyleCnt="0"/>
      <dgm:spPr/>
    </dgm:pt>
    <dgm:pt modelId="{E4B2F67B-7809-4B89-9CEA-8B13763ADAEC}" type="pres">
      <dgm:prSet presAssocID="{DA45D673-4397-4848-9DAA-56578373DC16}" presName="textNode" presStyleLbl="node1" presStyleIdx="4" presStyleCnt="5" custScaleX="94298">
        <dgm:presLayoutVars>
          <dgm:bulletEnabled val="1"/>
        </dgm:presLayoutVars>
      </dgm:prSet>
      <dgm:spPr/>
      <dgm:t>
        <a:bodyPr/>
        <a:lstStyle/>
        <a:p>
          <a:endParaRPr lang="en-US"/>
        </a:p>
      </dgm:t>
    </dgm:pt>
  </dgm:ptLst>
  <dgm:cxnLst>
    <dgm:cxn modelId="{B7C207E6-4CBC-4895-9719-9986149D77C6}" type="presOf" srcId="{6E10C17D-C04E-43D3-887B-A4C07CE30988}" destId="{9E192D99-077D-43F8-8848-1788EB08126E}" srcOrd="0" destOrd="0" presId="urn:microsoft.com/office/officeart/2005/8/layout/hProcess9"/>
    <dgm:cxn modelId="{B4620296-6715-40F0-8016-0B4DDA242461}" type="presOf" srcId="{ED9FB57B-A3BA-444F-8758-BE5A8DD3F6A1}" destId="{19CA276C-DA5E-49F1-A0FB-CB949D9B2C48}" srcOrd="0" destOrd="0" presId="urn:microsoft.com/office/officeart/2005/8/layout/hProcess9"/>
    <dgm:cxn modelId="{122836E0-7BE4-4F8D-8C9F-D16222CF6600}" srcId="{6E10C17D-C04E-43D3-887B-A4C07CE30988}" destId="{633876A4-3BC8-4FBD-A1E9-F4F6D29E33D2}" srcOrd="2" destOrd="0" parTransId="{CD8CD28C-61D3-4D1F-A731-1AD318E55BB7}" sibTransId="{9312DC42-601E-4827-9781-CAC89B98AC0D}"/>
    <dgm:cxn modelId="{D64417C7-3964-42A4-97A9-F0985E0D417C}" type="presOf" srcId="{8CF68403-955A-4E98-97A4-B9A6554A9ECC}" destId="{FA822606-7258-42F9-A94D-8A8FBA236A61}" srcOrd="0" destOrd="0" presId="urn:microsoft.com/office/officeart/2005/8/layout/hProcess9"/>
    <dgm:cxn modelId="{42B039F4-2E7C-45AA-9991-1B091F165ECF}" srcId="{6E10C17D-C04E-43D3-887B-A4C07CE30988}" destId="{FFD7B555-6287-4C70-B499-3ABCFCA4C2F2}" srcOrd="3" destOrd="0" parTransId="{00AFB1BE-4EA4-4655-A930-B07245249F2A}" sibTransId="{3B83F450-3064-4E8C-9F14-3AB0BB0CA4DC}"/>
    <dgm:cxn modelId="{9701234E-2CB0-4731-AB91-65A188E5635D}" type="presOf" srcId="{633876A4-3BC8-4FBD-A1E9-F4F6D29E33D2}" destId="{B5A17145-1E7F-41C0-99B4-784CDF7C7F7D}" srcOrd="0" destOrd="0" presId="urn:microsoft.com/office/officeart/2005/8/layout/hProcess9"/>
    <dgm:cxn modelId="{A10DA87F-751C-437D-8FCC-C8873AF6316E}" type="presOf" srcId="{FFD7B555-6287-4C70-B499-3ABCFCA4C2F2}" destId="{3567D20D-174A-4B5B-8E3E-19F77A290D44}" srcOrd="0" destOrd="0" presId="urn:microsoft.com/office/officeart/2005/8/layout/hProcess9"/>
    <dgm:cxn modelId="{F0D82C34-92AB-4037-9E37-B49EF68575BA}" srcId="{6E10C17D-C04E-43D3-887B-A4C07CE30988}" destId="{ED9FB57B-A3BA-444F-8758-BE5A8DD3F6A1}" srcOrd="0" destOrd="0" parTransId="{4D2A1A3B-042C-4172-BA5B-59D5F6638380}" sibTransId="{F64C65A7-D62D-487D-AD92-96A151E781A6}"/>
    <dgm:cxn modelId="{ECE6840E-C786-4BFE-9487-DB969C0EE858}" type="presOf" srcId="{DA45D673-4397-4848-9DAA-56578373DC16}" destId="{E4B2F67B-7809-4B89-9CEA-8B13763ADAEC}" srcOrd="0" destOrd="0" presId="urn:microsoft.com/office/officeart/2005/8/layout/hProcess9"/>
    <dgm:cxn modelId="{5426A950-74C0-42C1-8BAB-C2CDEF16E11A}" srcId="{6E10C17D-C04E-43D3-887B-A4C07CE30988}" destId="{DA45D673-4397-4848-9DAA-56578373DC16}" srcOrd="4" destOrd="0" parTransId="{BA47E42D-7A80-4396-8E9D-DCE2098C927D}" sibTransId="{4C9A4E06-7472-4487-94A3-29846C74C368}"/>
    <dgm:cxn modelId="{663E8362-8DFA-44AF-B43A-7DB8AEA968E4}" srcId="{6E10C17D-C04E-43D3-887B-A4C07CE30988}" destId="{8CF68403-955A-4E98-97A4-B9A6554A9ECC}" srcOrd="1" destOrd="0" parTransId="{0C0642EF-D03C-4169-9C47-900B7F07C5B6}" sibTransId="{987B3F89-487F-43FF-BDBE-F0C4974B6E1C}"/>
    <dgm:cxn modelId="{FB3B4A62-EBF0-44B8-B4C4-AA6B7AB50338}" type="presParOf" srcId="{9E192D99-077D-43F8-8848-1788EB08126E}" destId="{1F49A719-F2ED-4D48-876F-A406BC879626}" srcOrd="0" destOrd="0" presId="urn:microsoft.com/office/officeart/2005/8/layout/hProcess9"/>
    <dgm:cxn modelId="{8E6A380A-1F27-412F-94A3-A1CC6373CDB0}" type="presParOf" srcId="{9E192D99-077D-43F8-8848-1788EB08126E}" destId="{78157E51-7240-4ECC-87BD-67FC9109D09C}" srcOrd="1" destOrd="0" presId="urn:microsoft.com/office/officeart/2005/8/layout/hProcess9"/>
    <dgm:cxn modelId="{B00C1AD2-6A0C-4FFB-9C29-16C619F3502E}" type="presParOf" srcId="{78157E51-7240-4ECC-87BD-67FC9109D09C}" destId="{19CA276C-DA5E-49F1-A0FB-CB949D9B2C48}" srcOrd="0" destOrd="0" presId="urn:microsoft.com/office/officeart/2005/8/layout/hProcess9"/>
    <dgm:cxn modelId="{81536A94-E1A5-42B1-87B4-D53F8C4F47C7}" type="presParOf" srcId="{78157E51-7240-4ECC-87BD-67FC9109D09C}" destId="{4C3AF22D-705C-47D2-9609-F5A6B5655E13}" srcOrd="1" destOrd="0" presId="urn:microsoft.com/office/officeart/2005/8/layout/hProcess9"/>
    <dgm:cxn modelId="{76D9CE20-5F08-4B94-BB9D-1DA030B12255}" type="presParOf" srcId="{78157E51-7240-4ECC-87BD-67FC9109D09C}" destId="{FA822606-7258-42F9-A94D-8A8FBA236A61}" srcOrd="2" destOrd="0" presId="urn:microsoft.com/office/officeart/2005/8/layout/hProcess9"/>
    <dgm:cxn modelId="{32B8D465-1D80-44DA-A611-3784D209F9FD}" type="presParOf" srcId="{78157E51-7240-4ECC-87BD-67FC9109D09C}" destId="{A3DE33C0-C37F-4664-A6A7-768CE1FBD24C}" srcOrd="3" destOrd="0" presId="urn:microsoft.com/office/officeart/2005/8/layout/hProcess9"/>
    <dgm:cxn modelId="{C3191599-E6CC-4D39-9DA3-F333DF08CDB6}" type="presParOf" srcId="{78157E51-7240-4ECC-87BD-67FC9109D09C}" destId="{B5A17145-1E7F-41C0-99B4-784CDF7C7F7D}" srcOrd="4" destOrd="0" presId="urn:microsoft.com/office/officeart/2005/8/layout/hProcess9"/>
    <dgm:cxn modelId="{AC95821A-8B9E-46C2-8B8D-94EFEB6DBD1E}" type="presParOf" srcId="{78157E51-7240-4ECC-87BD-67FC9109D09C}" destId="{6AA93999-A2B5-4EB8-9AA8-3EDDF20F3249}" srcOrd="5" destOrd="0" presId="urn:microsoft.com/office/officeart/2005/8/layout/hProcess9"/>
    <dgm:cxn modelId="{69DA8FF6-E2C5-4EBD-B98E-B720521386FB}" type="presParOf" srcId="{78157E51-7240-4ECC-87BD-67FC9109D09C}" destId="{3567D20D-174A-4B5B-8E3E-19F77A290D44}" srcOrd="6" destOrd="0" presId="urn:microsoft.com/office/officeart/2005/8/layout/hProcess9"/>
    <dgm:cxn modelId="{392A2105-B31B-4652-8648-58D49789BACF}" type="presParOf" srcId="{78157E51-7240-4ECC-87BD-67FC9109D09C}" destId="{2944AF67-BBCB-482D-86F5-AE906B89D2F7}" srcOrd="7" destOrd="0" presId="urn:microsoft.com/office/officeart/2005/8/layout/hProcess9"/>
    <dgm:cxn modelId="{DA973766-BB3F-4E05-A566-009D74AEC9BE}" type="presParOf" srcId="{78157E51-7240-4ECC-87BD-67FC9109D09C}" destId="{E4B2F67B-7809-4B89-9CEA-8B13763ADAEC}"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6E10C17D-C04E-43D3-887B-A4C07CE30988}" type="doc">
      <dgm:prSet loTypeId="urn:microsoft.com/office/officeart/2005/8/layout/hProcess9" loCatId="process" qsTypeId="urn:microsoft.com/office/officeart/2005/8/quickstyle/simple1" qsCatId="simple" csTypeId="urn:microsoft.com/office/officeart/2005/8/colors/colorful5" csCatId="colorful" phldr="1"/>
      <dgm:spPr/>
    </dgm:pt>
    <dgm:pt modelId="{ED9FB57B-A3BA-444F-8758-BE5A8DD3F6A1}">
      <dgm:prSet phldrT="[Text]" custT="1"/>
      <dgm:spPr/>
      <dgm:t>
        <a:bodyPr/>
        <a:lstStyle/>
        <a:p>
          <a:endParaRPr lang="en-US" sz="800" b="1" dirty="0">
            <a:effectLst>
              <a:outerShdw blurRad="38100" dist="38100" dir="2700000" algn="tl">
                <a:srgbClr val="000000">
                  <a:alpha val="43137"/>
                </a:srgbClr>
              </a:outerShdw>
            </a:effectLst>
          </a:endParaRPr>
        </a:p>
      </dgm:t>
    </dgm:pt>
    <dgm:pt modelId="{4D2A1A3B-042C-4172-BA5B-59D5F6638380}" type="parTrans" cxnId="{F0D82C34-92AB-4037-9E37-B49EF68575BA}">
      <dgm:prSet/>
      <dgm:spPr/>
      <dgm:t>
        <a:bodyPr/>
        <a:lstStyle/>
        <a:p>
          <a:endParaRPr lang="en-US" sz="2600"/>
        </a:p>
      </dgm:t>
    </dgm:pt>
    <dgm:pt modelId="{F64C65A7-D62D-487D-AD92-96A151E781A6}" type="sibTrans" cxnId="{F0D82C34-92AB-4037-9E37-B49EF68575BA}">
      <dgm:prSet/>
      <dgm:spPr/>
      <dgm:t>
        <a:bodyPr/>
        <a:lstStyle/>
        <a:p>
          <a:endParaRPr lang="en-US" sz="2600"/>
        </a:p>
      </dgm:t>
    </dgm:pt>
    <dgm:pt modelId="{8CF68403-955A-4E98-97A4-B9A6554A9ECC}">
      <dgm:prSet phldrT="[Text]" custT="1"/>
      <dgm:spPr/>
      <dgm:t>
        <a:bodyPr/>
        <a:lstStyle/>
        <a:p>
          <a:endParaRPr lang="en-US" sz="800" b="1" dirty="0">
            <a:effectLst>
              <a:outerShdw blurRad="38100" dist="38100" dir="2700000" algn="tl">
                <a:srgbClr val="000000">
                  <a:alpha val="43137"/>
                </a:srgbClr>
              </a:outerShdw>
            </a:effectLst>
          </a:endParaRPr>
        </a:p>
      </dgm:t>
    </dgm:pt>
    <dgm:pt modelId="{0C0642EF-D03C-4169-9C47-900B7F07C5B6}" type="parTrans" cxnId="{663E8362-8DFA-44AF-B43A-7DB8AEA968E4}">
      <dgm:prSet/>
      <dgm:spPr/>
      <dgm:t>
        <a:bodyPr/>
        <a:lstStyle/>
        <a:p>
          <a:endParaRPr lang="en-US" sz="2600"/>
        </a:p>
      </dgm:t>
    </dgm:pt>
    <dgm:pt modelId="{987B3F89-487F-43FF-BDBE-F0C4974B6E1C}" type="sibTrans" cxnId="{663E8362-8DFA-44AF-B43A-7DB8AEA968E4}">
      <dgm:prSet/>
      <dgm:spPr/>
      <dgm:t>
        <a:bodyPr/>
        <a:lstStyle/>
        <a:p>
          <a:endParaRPr lang="en-US" sz="2600"/>
        </a:p>
      </dgm:t>
    </dgm:pt>
    <dgm:pt modelId="{633876A4-3BC8-4FBD-A1E9-F4F6D29E33D2}">
      <dgm:prSet phldrT="[Text]" custT="1"/>
      <dgm:spPr/>
      <dgm:t>
        <a:bodyPr/>
        <a:lstStyle/>
        <a:p>
          <a:endParaRPr lang="en-US" sz="800" b="1" dirty="0">
            <a:effectLst>
              <a:outerShdw blurRad="38100" dist="38100" dir="2700000" algn="tl">
                <a:srgbClr val="000000">
                  <a:alpha val="43137"/>
                </a:srgbClr>
              </a:outerShdw>
            </a:effectLst>
          </a:endParaRPr>
        </a:p>
      </dgm:t>
    </dgm:pt>
    <dgm:pt modelId="{CD8CD28C-61D3-4D1F-A731-1AD318E55BB7}" type="parTrans" cxnId="{122836E0-7BE4-4F8D-8C9F-D16222CF6600}">
      <dgm:prSet/>
      <dgm:spPr/>
      <dgm:t>
        <a:bodyPr/>
        <a:lstStyle/>
        <a:p>
          <a:endParaRPr lang="en-US" sz="2600"/>
        </a:p>
      </dgm:t>
    </dgm:pt>
    <dgm:pt modelId="{9312DC42-601E-4827-9781-CAC89B98AC0D}" type="sibTrans" cxnId="{122836E0-7BE4-4F8D-8C9F-D16222CF6600}">
      <dgm:prSet/>
      <dgm:spPr/>
      <dgm:t>
        <a:bodyPr/>
        <a:lstStyle/>
        <a:p>
          <a:endParaRPr lang="en-US" sz="2600"/>
        </a:p>
      </dgm:t>
    </dgm:pt>
    <dgm:pt modelId="{FFD7B555-6287-4C70-B499-3ABCFCA4C2F2}">
      <dgm:prSet phldrT="[Text]" custT="1"/>
      <dgm:spPr/>
      <dgm:t>
        <a:bodyPr/>
        <a:lstStyle/>
        <a:p>
          <a:r>
            <a:rPr lang="en-US" sz="800" b="1" dirty="0" smtClean="0">
              <a:effectLst>
                <a:outerShdw blurRad="38100" dist="38100" dir="2700000" algn="tl">
                  <a:srgbClr val="000000">
                    <a:alpha val="43137"/>
                  </a:srgbClr>
                </a:outerShdw>
              </a:effectLst>
            </a:rPr>
            <a:t>Step 4: Tree Cutting</a:t>
          </a:r>
          <a:endParaRPr lang="en-US" sz="800" b="1" dirty="0">
            <a:effectLst>
              <a:outerShdw blurRad="38100" dist="38100" dir="2700000" algn="tl">
                <a:srgbClr val="000000">
                  <a:alpha val="43137"/>
                </a:srgbClr>
              </a:outerShdw>
            </a:effectLst>
          </a:endParaRPr>
        </a:p>
      </dgm:t>
    </dgm:pt>
    <dgm:pt modelId="{00AFB1BE-4EA4-4655-A930-B07245249F2A}" type="parTrans" cxnId="{42B039F4-2E7C-45AA-9991-1B091F165ECF}">
      <dgm:prSet/>
      <dgm:spPr/>
      <dgm:t>
        <a:bodyPr/>
        <a:lstStyle/>
        <a:p>
          <a:endParaRPr lang="en-US" sz="2600"/>
        </a:p>
      </dgm:t>
    </dgm:pt>
    <dgm:pt modelId="{3B83F450-3064-4E8C-9F14-3AB0BB0CA4DC}" type="sibTrans" cxnId="{42B039F4-2E7C-45AA-9991-1B091F165ECF}">
      <dgm:prSet/>
      <dgm:spPr/>
      <dgm:t>
        <a:bodyPr/>
        <a:lstStyle/>
        <a:p>
          <a:endParaRPr lang="en-US" sz="2600"/>
        </a:p>
      </dgm:t>
    </dgm:pt>
    <dgm:pt modelId="{DA45D673-4397-4848-9DAA-56578373DC16}">
      <dgm:prSet phldrT="[Text]" custT="1"/>
      <dgm:spPr/>
      <dgm:t>
        <a:bodyPr/>
        <a:lstStyle/>
        <a:p>
          <a:endParaRPr lang="en-US" sz="2600" b="1" dirty="0">
            <a:effectLst>
              <a:outerShdw blurRad="38100" dist="38100" dir="2700000" algn="tl">
                <a:srgbClr val="000000">
                  <a:alpha val="43137"/>
                </a:srgbClr>
              </a:outerShdw>
            </a:effectLst>
          </a:endParaRPr>
        </a:p>
      </dgm:t>
    </dgm:pt>
    <dgm:pt modelId="{BA47E42D-7A80-4396-8E9D-DCE2098C927D}" type="parTrans" cxnId="{5426A950-74C0-42C1-8BAB-C2CDEF16E11A}">
      <dgm:prSet/>
      <dgm:spPr/>
      <dgm:t>
        <a:bodyPr/>
        <a:lstStyle/>
        <a:p>
          <a:endParaRPr lang="en-US" sz="2600"/>
        </a:p>
      </dgm:t>
    </dgm:pt>
    <dgm:pt modelId="{4C9A4E06-7472-4487-94A3-29846C74C368}" type="sibTrans" cxnId="{5426A950-74C0-42C1-8BAB-C2CDEF16E11A}">
      <dgm:prSet/>
      <dgm:spPr/>
      <dgm:t>
        <a:bodyPr/>
        <a:lstStyle/>
        <a:p>
          <a:endParaRPr lang="en-US" sz="2600"/>
        </a:p>
      </dgm:t>
    </dgm:pt>
    <dgm:pt modelId="{9E192D99-077D-43F8-8848-1788EB08126E}" type="pres">
      <dgm:prSet presAssocID="{6E10C17D-C04E-43D3-887B-A4C07CE30988}" presName="CompostProcess" presStyleCnt="0">
        <dgm:presLayoutVars>
          <dgm:dir/>
          <dgm:resizeHandles val="exact"/>
        </dgm:presLayoutVars>
      </dgm:prSet>
      <dgm:spPr/>
    </dgm:pt>
    <dgm:pt modelId="{1F49A719-F2ED-4D48-876F-A406BC879626}" type="pres">
      <dgm:prSet presAssocID="{6E10C17D-C04E-43D3-887B-A4C07CE30988}" presName="arrow" presStyleLbl="bgShp" presStyleIdx="0" presStyleCnt="1"/>
      <dgm:spPr/>
    </dgm:pt>
    <dgm:pt modelId="{78157E51-7240-4ECC-87BD-67FC9109D09C}" type="pres">
      <dgm:prSet presAssocID="{6E10C17D-C04E-43D3-887B-A4C07CE30988}" presName="linearProcess" presStyleCnt="0"/>
      <dgm:spPr/>
    </dgm:pt>
    <dgm:pt modelId="{19CA276C-DA5E-49F1-A0FB-CB949D9B2C48}" type="pres">
      <dgm:prSet presAssocID="{ED9FB57B-A3BA-444F-8758-BE5A8DD3F6A1}" presName="textNode" presStyleLbl="node1" presStyleIdx="0" presStyleCnt="5" custScaleX="38281">
        <dgm:presLayoutVars>
          <dgm:bulletEnabled val="1"/>
        </dgm:presLayoutVars>
      </dgm:prSet>
      <dgm:spPr/>
      <dgm:t>
        <a:bodyPr/>
        <a:lstStyle/>
        <a:p>
          <a:endParaRPr lang="en-US"/>
        </a:p>
      </dgm:t>
    </dgm:pt>
    <dgm:pt modelId="{4C3AF22D-705C-47D2-9609-F5A6B5655E13}" type="pres">
      <dgm:prSet presAssocID="{F64C65A7-D62D-487D-AD92-96A151E781A6}" presName="sibTrans" presStyleCnt="0"/>
      <dgm:spPr/>
    </dgm:pt>
    <dgm:pt modelId="{FA822606-7258-42F9-A94D-8A8FBA236A61}" type="pres">
      <dgm:prSet presAssocID="{8CF68403-955A-4E98-97A4-B9A6554A9ECC}" presName="textNode" presStyleLbl="node1" presStyleIdx="1" presStyleCnt="5" custScaleX="38281">
        <dgm:presLayoutVars>
          <dgm:bulletEnabled val="1"/>
        </dgm:presLayoutVars>
      </dgm:prSet>
      <dgm:spPr/>
      <dgm:t>
        <a:bodyPr/>
        <a:lstStyle/>
        <a:p>
          <a:endParaRPr lang="en-US"/>
        </a:p>
      </dgm:t>
    </dgm:pt>
    <dgm:pt modelId="{A3DE33C0-C37F-4664-A6A7-768CE1FBD24C}" type="pres">
      <dgm:prSet presAssocID="{987B3F89-487F-43FF-BDBE-F0C4974B6E1C}" presName="sibTrans" presStyleCnt="0"/>
      <dgm:spPr/>
    </dgm:pt>
    <dgm:pt modelId="{B5A17145-1E7F-41C0-99B4-784CDF7C7F7D}" type="pres">
      <dgm:prSet presAssocID="{633876A4-3BC8-4FBD-A1E9-F4F6D29E33D2}" presName="textNode" presStyleLbl="node1" presStyleIdx="2" presStyleCnt="5" custScaleX="38281">
        <dgm:presLayoutVars>
          <dgm:bulletEnabled val="1"/>
        </dgm:presLayoutVars>
      </dgm:prSet>
      <dgm:spPr/>
      <dgm:t>
        <a:bodyPr/>
        <a:lstStyle/>
        <a:p>
          <a:endParaRPr lang="en-US"/>
        </a:p>
      </dgm:t>
    </dgm:pt>
    <dgm:pt modelId="{6AA93999-A2B5-4EB8-9AA8-3EDDF20F3249}" type="pres">
      <dgm:prSet presAssocID="{9312DC42-601E-4827-9781-CAC89B98AC0D}" presName="sibTrans" presStyleCnt="0"/>
      <dgm:spPr/>
    </dgm:pt>
    <dgm:pt modelId="{3567D20D-174A-4B5B-8E3E-19F77A290D44}" type="pres">
      <dgm:prSet presAssocID="{FFD7B555-6287-4C70-B499-3ABCFCA4C2F2}" presName="textNode" presStyleLbl="node1" presStyleIdx="3" presStyleCnt="5" custScaleX="96509">
        <dgm:presLayoutVars>
          <dgm:bulletEnabled val="1"/>
        </dgm:presLayoutVars>
      </dgm:prSet>
      <dgm:spPr/>
      <dgm:t>
        <a:bodyPr/>
        <a:lstStyle/>
        <a:p>
          <a:endParaRPr lang="en-US"/>
        </a:p>
      </dgm:t>
    </dgm:pt>
    <dgm:pt modelId="{2944AF67-BBCB-482D-86F5-AE906B89D2F7}" type="pres">
      <dgm:prSet presAssocID="{3B83F450-3064-4E8C-9F14-3AB0BB0CA4DC}" presName="sibTrans" presStyleCnt="0"/>
      <dgm:spPr/>
    </dgm:pt>
    <dgm:pt modelId="{E4B2F67B-7809-4B89-9CEA-8B13763ADAEC}" type="pres">
      <dgm:prSet presAssocID="{DA45D673-4397-4848-9DAA-56578373DC16}" presName="textNode" presStyleLbl="node1" presStyleIdx="4" presStyleCnt="5" custScaleX="38281">
        <dgm:presLayoutVars>
          <dgm:bulletEnabled val="1"/>
        </dgm:presLayoutVars>
      </dgm:prSet>
      <dgm:spPr/>
      <dgm:t>
        <a:bodyPr/>
        <a:lstStyle/>
        <a:p>
          <a:endParaRPr lang="en-US"/>
        </a:p>
      </dgm:t>
    </dgm:pt>
  </dgm:ptLst>
  <dgm:cxnLst>
    <dgm:cxn modelId="{B7C207E6-4CBC-4895-9719-9986149D77C6}" type="presOf" srcId="{6E10C17D-C04E-43D3-887B-A4C07CE30988}" destId="{9E192D99-077D-43F8-8848-1788EB08126E}" srcOrd="0" destOrd="0" presId="urn:microsoft.com/office/officeart/2005/8/layout/hProcess9"/>
    <dgm:cxn modelId="{B4620296-6715-40F0-8016-0B4DDA242461}" type="presOf" srcId="{ED9FB57B-A3BA-444F-8758-BE5A8DD3F6A1}" destId="{19CA276C-DA5E-49F1-A0FB-CB949D9B2C48}" srcOrd="0" destOrd="0" presId="urn:microsoft.com/office/officeart/2005/8/layout/hProcess9"/>
    <dgm:cxn modelId="{122836E0-7BE4-4F8D-8C9F-D16222CF6600}" srcId="{6E10C17D-C04E-43D3-887B-A4C07CE30988}" destId="{633876A4-3BC8-4FBD-A1E9-F4F6D29E33D2}" srcOrd="2" destOrd="0" parTransId="{CD8CD28C-61D3-4D1F-A731-1AD318E55BB7}" sibTransId="{9312DC42-601E-4827-9781-CAC89B98AC0D}"/>
    <dgm:cxn modelId="{D64417C7-3964-42A4-97A9-F0985E0D417C}" type="presOf" srcId="{8CF68403-955A-4E98-97A4-B9A6554A9ECC}" destId="{FA822606-7258-42F9-A94D-8A8FBA236A61}" srcOrd="0" destOrd="0" presId="urn:microsoft.com/office/officeart/2005/8/layout/hProcess9"/>
    <dgm:cxn modelId="{42B039F4-2E7C-45AA-9991-1B091F165ECF}" srcId="{6E10C17D-C04E-43D3-887B-A4C07CE30988}" destId="{FFD7B555-6287-4C70-B499-3ABCFCA4C2F2}" srcOrd="3" destOrd="0" parTransId="{00AFB1BE-4EA4-4655-A930-B07245249F2A}" sibTransId="{3B83F450-3064-4E8C-9F14-3AB0BB0CA4DC}"/>
    <dgm:cxn modelId="{9701234E-2CB0-4731-AB91-65A188E5635D}" type="presOf" srcId="{633876A4-3BC8-4FBD-A1E9-F4F6D29E33D2}" destId="{B5A17145-1E7F-41C0-99B4-784CDF7C7F7D}" srcOrd="0" destOrd="0" presId="urn:microsoft.com/office/officeart/2005/8/layout/hProcess9"/>
    <dgm:cxn modelId="{A10DA87F-751C-437D-8FCC-C8873AF6316E}" type="presOf" srcId="{FFD7B555-6287-4C70-B499-3ABCFCA4C2F2}" destId="{3567D20D-174A-4B5B-8E3E-19F77A290D44}" srcOrd="0" destOrd="0" presId="urn:microsoft.com/office/officeart/2005/8/layout/hProcess9"/>
    <dgm:cxn modelId="{F0D82C34-92AB-4037-9E37-B49EF68575BA}" srcId="{6E10C17D-C04E-43D3-887B-A4C07CE30988}" destId="{ED9FB57B-A3BA-444F-8758-BE5A8DD3F6A1}" srcOrd="0" destOrd="0" parTransId="{4D2A1A3B-042C-4172-BA5B-59D5F6638380}" sibTransId="{F64C65A7-D62D-487D-AD92-96A151E781A6}"/>
    <dgm:cxn modelId="{ECE6840E-C786-4BFE-9487-DB969C0EE858}" type="presOf" srcId="{DA45D673-4397-4848-9DAA-56578373DC16}" destId="{E4B2F67B-7809-4B89-9CEA-8B13763ADAEC}" srcOrd="0" destOrd="0" presId="urn:microsoft.com/office/officeart/2005/8/layout/hProcess9"/>
    <dgm:cxn modelId="{5426A950-74C0-42C1-8BAB-C2CDEF16E11A}" srcId="{6E10C17D-C04E-43D3-887B-A4C07CE30988}" destId="{DA45D673-4397-4848-9DAA-56578373DC16}" srcOrd="4" destOrd="0" parTransId="{BA47E42D-7A80-4396-8E9D-DCE2098C927D}" sibTransId="{4C9A4E06-7472-4487-94A3-29846C74C368}"/>
    <dgm:cxn modelId="{663E8362-8DFA-44AF-B43A-7DB8AEA968E4}" srcId="{6E10C17D-C04E-43D3-887B-A4C07CE30988}" destId="{8CF68403-955A-4E98-97A4-B9A6554A9ECC}" srcOrd="1" destOrd="0" parTransId="{0C0642EF-D03C-4169-9C47-900B7F07C5B6}" sibTransId="{987B3F89-487F-43FF-BDBE-F0C4974B6E1C}"/>
    <dgm:cxn modelId="{FB3B4A62-EBF0-44B8-B4C4-AA6B7AB50338}" type="presParOf" srcId="{9E192D99-077D-43F8-8848-1788EB08126E}" destId="{1F49A719-F2ED-4D48-876F-A406BC879626}" srcOrd="0" destOrd="0" presId="urn:microsoft.com/office/officeart/2005/8/layout/hProcess9"/>
    <dgm:cxn modelId="{8E6A380A-1F27-412F-94A3-A1CC6373CDB0}" type="presParOf" srcId="{9E192D99-077D-43F8-8848-1788EB08126E}" destId="{78157E51-7240-4ECC-87BD-67FC9109D09C}" srcOrd="1" destOrd="0" presId="urn:microsoft.com/office/officeart/2005/8/layout/hProcess9"/>
    <dgm:cxn modelId="{B00C1AD2-6A0C-4FFB-9C29-16C619F3502E}" type="presParOf" srcId="{78157E51-7240-4ECC-87BD-67FC9109D09C}" destId="{19CA276C-DA5E-49F1-A0FB-CB949D9B2C48}" srcOrd="0" destOrd="0" presId="urn:microsoft.com/office/officeart/2005/8/layout/hProcess9"/>
    <dgm:cxn modelId="{81536A94-E1A5-42B1-87B4-D53F8C4F47C7}" type="presParOf" srcId="{78157E51-7240-4ECC-87BD-67FC9109D09C}" destId="{4C3AF22D-705C-47D2-9609-F5A6B5655E13}" srcOrd="1" destOrd="0" presId="urn:microsoft.com/office/officeart/2005/8/layout/hProcess9"/>
    <dgm:cxn modelId="{76D9CE20-5F08-4B94-BB9D-1DA030B12255}" type="presParOf" srcId="{78157E51-7240-4ECC-87BD-67FC9109D09C}" destId="{FA822606-7258-42F9-A94D-8A8FBA236A61}" srcOrd="2" destOrd="0" presId="urn:microsoft.com/office/officeart/2005/8/layout/hProcess9"/>
    <dgm:cxn modelId="{32B8D465-1D80-44DA-A611-3784D209F9FD}" type="presParOf" srcId="{78157E51-7240-4ECC-87BD-67FC9109D09C}" destId="{A3DE33C0-C37F-4664-A6A7-768CE1FBD24C}" srcOrd="3" destOrd="0" presId="urn:microsoft.com/office/officeart/2005/8/layout/hProcess9"/>
    <dgm:cxn modelId="{C3191599-E6CC-4D39-9DA3-F333DF08CDB6}" type="presParOf" srcId="{78157E51-7240-4ECC-87BD-67FC9109D09C}" destId="{B5A17145-1E7F-41C0-99B4-784CDF7C7F7D}" srcOrd="4" destOrd="0" presId="urn:microsoft.com/office/officeart/2005/8/layout/hProcess9"/>
    <dgm:cxn modelId="{AC95821A-8B9E-46C2-8B8D-94EFEB6DBD1E}" type="presParOf" srcId="{78157E51-7240-4ECC-87BD-67FC9109D09C}" destId="{6AA93999-A2B5-4EB8-9AA8-3EDDF20F3249}" srcOrd="5" destOrd="0" presId="urn:microsoft.com/office/officeart/2005/8/layout/hProcess9"/>
    <dgm:cxn modelId="{69DA8FF6-E2C5-4EBD-B98E-B720521386FB}" type="presParOf" srcId="{78157E51-7240-4ECC-87BD-67FC9109D09C}" destId="{3567D20D-174A-4B5B-8E3E-19F77A290D44}" srcOrd="6" destOrd="0" presId="urn:microsoft.com/office/officeart/2005/8/layout/hProcess9"/>
    <dgm:cxn modelId="{392A2105-B31B-4652-8648-58D49789BACF}" type="presParOf" srcId="{78157E51-7240-4ECC-87BD-67FC9109D09C}" destId="{2944AF67-BBCB-482D-86F5-AE906B89D2F7}" srcOrd="7" destOrd="0" presId="urn:microsoft.com/office/officeart/2005/8/layout/hProcess9"/>
    <dgm:cxn modelId="{DA973766-BB3F-4E05-A566-009D74AEC9BE}" type="presParOf" srcId="{78157E51-7240-4ECC-87BD-67FC9109D09C}" destId="{E4B2F67B-7809-4B89-9CEA-8B13763ADAEC}" srcOrd="8" destOrd="0" presId="urn:microsoft.com/office/officeart/2005/8/layout/hProcess9"/>
  </dgm:cxnLst>
  <dgm:bg/>
  <dgm:whole/>
  <dgm:extLst>
    <a:ext uri="http://schemas.microsoft.com/office/drawing/2008/diagram">
      <dsp:dataModelExt xmlns:dsp="http://schemas.microsoft.com/office/drawing/2008/diagram" relId="rId13"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6E10C17D-C04E-43D3-887B-A4C07CE30988}" type="doc">
      <dgm:prSet loTypeId="urn:microsoft.com/office/officeart/2005/8/layout/hProcess9" loCatId="process" qsTypeId="urn:microsoft.com/office/officeart/2005/8/quickstyle/simple1" qsCatId="simple" csTypeId="urn:microsoft.com/office/officeart/2005/8/colors/colorful5" csCatId="colorful" phldr="1"/>
      <dgm:spPr/>
    </dgm:pt>
    <dgm:pt modelId="{ED9FB57B-A3BA-444F-8758-BE5A8DD3F6A1}">
      <dgm:prSet phldrT="[Text]" custT="1"/>
      <dgm:spPr/>
      <dgm:t>
        <a:bodyPr/>
        <a:lstStyle/>
        <a:p>
          <a:endParaRPr lang="en-US" sz="800" b="1" dirty="0">
            <a:effectLst>
              <a:outerShdw blurRad="38100" dist="38100" dir="2700000" algn="tl">
                <a:srgbClr val="000000">
                  <a:alpha val="43137"/>
                </a:srgbClr>
              </a:outerShdw>
            </a:effectLst>
          </a:endParaRPr>
        </a:p>
      </dgm:t>
    </dgm:pt>
    <dgm:pt modelId="{4D2A1A3B-042C-4172-BA5B-59D5F6638380}" type="parTrans" cxnId="{F0D82C34-92AB-4037-9E37-B49EF68575BA}">
      <dgm:prSet/>
      <dgm:spPr/>
      <dgm:t>
        <a:bodyPr/>
        <a:lstStyle/>
        <a:p>
          <a:endParaRPr lang="en-US" sz="2600"/>
        </a:p>
      </dgm:t>
    </dgm:pt>
    <dgm:pt modelId="{F64C65A7-D62D-487D-AD92-96A151E781A6}" type="sibTrans" cxnId="{F0D82C34-92AB-4037-9E37-B49EF68575BA}">
      <dgm:prSet/>
      <dgm:spPr/>
      <dgm:t>
        <a:bodyPr/>
        <a:lstStyle/>
        <a:p>
          <a:endParaRPr lang="en-US" sz="2600"/>
        </a:p>
      </dgm:t>
    </dgm:pt>
    <dgm:pt modelId="{8CF68403-955A-4E98-97A4-B9A6554A9ECC}">
      <dgm:prSet phldrT="[Text]" custT="1"/>
      <dgm:spPr/>
      <dgm:t>
        <a:bodyPr/>
        <a:lstStyle/>
        <a:p>
          <a:endParaRPr lang="en-US" sz="800" b="1" dirty="0">
            <a:effectLst>
              <a:outerShdw blurRad="38100" dist="38100" dir="2700000" algn="tl">
                <a:srgbClr val="000000">
                  <a:alpha val="43137"/>
                </a:srgbClr>
              </a:outerShdw>
            </a:effectLst>
          </a:endParaRPr>
        </a:p>
      </dgm:t>
    </dgm:pt>
    <dgm:pt modelId="{0C0642EF-D03C-4169-9C47-900B7F07C5B6}" type="parTrans" cxnId="{663E8362-8DFA-44AF-B43A-7DB8AEA968E4}">
      <dgm:prSet/>
      <dgm:spPr/>
      <dgm:t>
        <a:bodyPr/>
        <a:lstStyle/>
        <a:p>
          <a:endParaRPr lang="en-US" sz="2600"/>
        </a:p>
      </dgm:t>
    </dgm:pt>
    <dgm:pt modelId="{987B3F89-487F-43FF-BDBE-F0C4974B6E1C}" type="sibTrans" cxnId="{663E8362-8DFA-44AF-B43A-7DB8AEA968E4}">
      <dgm:prSet/>
      <dgm:spPr/>
      <dgm:t>
        <a:bodyPr/>
        <a:lstStyle/>
        <a:p>
          <a:endParaRPr lang="en-US" sz="2600"/>
        </a:p>
      </dgm:t>
    </dgm:pt>
    <dgm:pt modelId="{633876A4-3BC8-4FBD-A1E9-F4F6D29E33D2}">
      <dgm:prSet phldrT="[Text]" custT="1"/>
      <dgm:spPr/>
      <dgm:t>
        <a:bodyPr/>
        <a:lstStyle/>
        <a:p>
          <a:endParaRPr lang="en-US" sz="800" b="1" dirty="0">
            <a:effectLst>
              <a:outerShdw blurRad="38100" dist="38100" dir="2700000" algn="tl">
                <a:srgbClr val="000000">
                  <a:alpha val="43137"/>
                </a:srgbClr>
              </a:outerShdw>
            </a:effectLst>
          </a:endParaRPr>
        </a:p>
      </dgm:t>
    </dgm:pt>
    <dgm:pt modelId="{CD8CD28C-61D3-4D1F-A731-1AD318E55BB7}" type="parTrans" cxnId="{122836E0-7BE4-4F8D-8C9F-D16222CF6600}">
      <dgm:prSet/>
      <dgm:spPr/>
      <dgm:t>
        <a:bodyPr/>
        <a:lstStyle/>
        <a:p>
          <a:endParaRPr lang="en-US" sz="2600"/>
        </a:p>
      </dgm:t>
    </dgm:pt>
    <dgm:pt modelId="{9312DC42-601E-4827-9781-CAC89B98AC0D}" type="sibTrans" cxnId="{122836E0-7BE4-4F8D-8C9F-D16222CF6600}">
      <dgm:prSet/>
      <dgm:spPr/>
      <dgm:t>
        <a:bodyPr/>
        <a:lstStyle/>
        <a:p>
          <a:endParaRPr lang="en-US" sz="2600"/>
        </a:p>
      </dgm:t>
    </dgm:pt>
    <dgm:pt modelId="{FFD7B555-6287-4C70-B499-3ABCFCA4C2F2}">
      <dgm:prSet phldrT="[Text]" custT="1"/>
      <dgm:spPr/>
      <dgm:t>
        <a:bodyPr/>
        <a:lstStyle/>
        <a:p>
          <a:endParaRPr lang="en-US" sz="800" b="1" dirty="0">
            <a:effectLst>
              <a:outerShdw blurRad="38100" dist="38100" dir="2700000" algn="tl">
                <a:srgbClr val="000000">
                  <a:alpha val="43137"/>
                </a:srgbClr>
              </a:outerShdw>
            </a:effectLst>
          </a:endParaRPr>
        </a:p>
      </dgm:t>
    </dgm:pt>
    <dgm:pt modelId="{00AFB1BE-4EA4-4655-A930-B07245249F2A}" type="parTrans" cxnId="{42B039F4-2E7C-45AA-9991-1B091F165ECF}">
      <dgm:prSet/>
      <dgm:spPr/>
      <dgm:t>
        <a:bodyPr/>
        <a:lstStyle/>
        <a:p>
          <a:endParaRPr lang="en-US" sz="2600"/>
        </a:p>
      </dgm:t>
    </dgm:pt>
    <dgm:pt modelId="{3B83F450-3064-4E8C-9F14-3AB0BB0CA4DC}" type="sibTrans" cxnId="{42B039F4-2E7C-45AA-9991-1B091F165ECF}">
      <dgm:prSet/>
      <dgm:spPr/>
      <dgm:t>
        <a:bodyPr/>
        <a:lstStyle/>
        <a:p>
          <a:endParaRPr lang="en-US" sz="2600"/>
        </a:p>
      </dgm:t>
    </dgm:pt>
    <dgm:pt modelId="{0609DA69-AACC-4BAE-B6E0-8F8DE43AC0F3}">
      <dgm:prSet/>
      <dgm:spPr/>
      <dgm:t>
        <a:bodyPr/>
        <a:lstStyle/>
        <a:p>
          <a:r>
            <a:rPr lang="en-US" b="1" dirty="0" smtClean="0">
              <a:effectLst>
                <a:outerShdw blurRad="38100" dist="38100" dir="2700000" algn="tl">
                  <a:srgbClr val="000000">
                    <a:alpha val="43137"/>
                  </a:srgbClr>
                </a:outerShdw>
              </a:effectLst>
            </a:rPr>
            <a:t>Step 5: Summarize &amp; Characterize Modules</a:t>
          </a:r>
          <a:endParaRPr lang="en-US" b="1" dirty="0">
            <a:effectLst>
              <a:outerShdw blurRad="38100" dist="38100" dir="2700000" algn="tl">
                <a:srgbClr val="000000">
                  <a:alpha val="43137"/>
                </a:srgbClr>
              </a:outerShdw>
            </a:effectLst>
          </a:endParaRPr>
        </a:p>
      </dgm:t>
    </dgm:pt>
    <dgm:pt modelId="{C360E190-90C9-47D0-8BBB-72520413DC07}" type="parTrans" cxnId="{FCEA24A3-0820-4357-B227-871151187947}">
      <dgm:prSet/>
      <dgm:spPr/>
      <dgm:t>
        <a:bodyPr/>
        <a:lstStyle/>
        <a:p>
          <a:endParaRPr lang="en-US"/>
        </a:p>
      </dgm:t>
    </dgm:pt>
    <dgm:pt modelId="{64C5EF85-43F1-4EE4-B334-3D9C1E5AEF8F}" type="sibTrans" cxnId="{FCEA24A3-0820-4357-B227-871151187947}">
      <dgm:prSet/>
      <dgm:spPr/>
      <dgm:t>
        <a:bodyPr/>
        <a:lstStyle/>
        <a:p>
          <a:endParaRPr lang="en-US"/>
        </a:p>
      </dgm:t>
    </dgm:pt>
    <dgm:pt modelId="{9E192D99-077D-43F8-8848-1788EB08126E}" type="pres">
      <dgm:prSet presAssocID="{6E10C17D-C04E-43D3-887B-A4C07CE30988}" presName="CompostProcess" presStyleCnt="0">
        <dgm:presLayoutVars>
          <dgm:dir/>
          <dgm:resizeHandles val="exact"/>
        </dgm:presLayoutVars>
      </dgm:prSet>
      <dgm:spPr/>
    </dgm:pt>
    <dgm:pt modelId="{1F49A719-F2ED-4D48-876F-A406BC879626}" type="pres">
      <dgm:prSet presAssocID="{6E10C17D-C04E-43D3-887B-A4C07CE30988}" presName="arrow" presStyleLbl="bgShp" presStyleIdx="0" presStyleCnt="1"/>
      <dgm:spPr/>
    </dgm:pt>
    <dgm:pt modelId="{78157E51-7240-4ECC-87BD-67FC9109D09C}" type="pres">
      <dgm:prSet presAssocID="{6E10C17D-C04E-43D3-887B-A4C07CE30988}" presName="linearProcess" presStyleCnt="0"/>
      <dgm:spPr/>
    </dgm:pt>
    <dgm:pt modelId="{19CA276C-DA5E-49F1-A0FB-CB949D9B2C48}" type="pres">
      <dgm:prSet presAssocID="{ED9FB57B-A3BA-444F-8758-BE5A8DD3F6A1}" presName="textNode" presStyleLbl="node1" presStyleIdx="0" presStyleCnt="5" custScaleX="38281">
        <dgm:presLayoutVars>
          <dgm:bulletEnabled val="1"/>
        </dgm:presLayoutVars>
      </dgm:prSet>
      <dgm:spPr/>
      <dgm:t>
        <a:bodyPr/>
        <a:lstStyle/>
        <a:p>
          <a:endParaRPr lang="en-US"/>
        </a:p>
      </dgm:t>
    </dgm:pt>
    <dgm:pt modelId="{4C3AF22D-705C-47D2-9609-F5A6B5655E13}" type="pres">
      <dgm:prSet presAssocID="{F64C65A7-D62D-487D-AD92-96A151E781A6}" presName="sibTrans" presStyleCnt="0"/>
      <dgm:spPr/>
    </dgm:pt>
    <dgm:pt modelId="{FA822606-7258-42F9-A94D-8A8FBA236A61}" type="pres">
      <dgm:prSet presAssocID="{8CF68403-955A-4E98-97A4-B9A6554A9ECC}" presName="textNode" presStyleLbl="node1" presStyleIdx="1" presStyleCnt="5" custScaleX="38281">
        <dgm:presLayoutVars>
          <dgm:bulletEnabled val="1"/>
        </dgm:presLayoutVars>
      </dgm:prSet>
      <dgm:spPr/>
      <dgm:t>
        <a:bodyPr/>
        <a:lstStyle/>
        <a:p>
          <a:endParaRPr lang="en-US"/>
        </a:p>
      </dgm:t>
    </dgm:pt>
    <dgm:pt modelId="{A3DE33C0-C37F-4664-A6A7-768CE1FBD24C}" type="pres">
      <dgm:prSet presAssocID="{987B3F89-487F-43FF-BDBE-F0C4974B6E1C}" presName="sibTrans" presStyleCnt="0"/>
      <dgm:spPr/>
    </dgm:pt>
    <dgm:pt modelId="{B5A17145-1E7F-41C0-99B4-784CDF7C7F7D}" type="pres">
      <dgm:prSet presAssocID="{633876A4-3BC8-4FBD-A1E9-F4F6D29E33D2}" presName="textNode" presStyleLbl="node1" presStyleIdx="2" presStyleCnt="5" custScaleX="38281">
        <dgm:presLayoutVars>
          <dgm:bulletEnabled val="1"/>
        </dgm:presLayoutVars>
      </dgm:prSet>
      <dgm:spPr/>
      <dgm:t>
        <a:bodyPr/>
        <a:lstStyle/>
        <a:p>
          <a:endParaRPr lang="en-US"/>
        </a:p>
      </dgm:t>
    </dgm:pt>
    <dgm:pt modelId="{6AA93999-A2B5-4EB8-9AA8-3EDDF20F3249}" type="pres">
      <dgm:prSet presAssocID="{9312DC42-601E-4827-9781-CAC89B98AC0D}" presName="sibTrans" presStyleCnt="0"/>
      <dgm:spPr/>
    </dgm:pt>
    <dgm:pt modelId="{3567D20D-174A-4B5B-8E3E-19F77A290D44}" type="pres">
      <dgm:prSet presAssocID="{FFD7B555-6287-4C70-B499-3ABCFCA4C2F2}" presName="textNode" presStyleLbl="node1" presStyleIdx="3" presStyleCnt="5" custScaleX="38281">
        <dgm:presLayoutVars>
          <dgm:bulletEnabled val="1"/>
        </dgm:presLayoutVars>
      </dgm:prSet>
      <dgm:spPr/>
      <dgm:t>
        <a:bodyPr/>
        <a:lstStyle/>
        <a:p>
          <a:endParaRPr lang="en-US"/>
        </a:p>
      </dgm:t>
    </dgm:pt>
    <dgm:pt modelId="{2944AF67-BBCB-482D-86F5-AE906B89D2F7}" type="pres">
      <dgm:prSet presAssocID="{3B83F450-3064-4E8C-9F14-3AB0BB0CA4DC}" presName="sibTrans" presStyleCnt="0"/>
      <dgm:spPr/>
    </dgm:pt>
    <dgm:pt modelId="{0B8D3571-1260-40F8-A726-7DAE0DE21005}" type="pres">
      <dgm:prSet presAssocID="{0609DA69-AACC-4BAE-B6E0-8F8DE43AC0F3}" presName="textNode" presStyleLbl="node1" presStyleIdx="4" presStyleCnt="5">
        <dgm:presLayoutVars>
          <dgm:bulletEnabled val="1"/>
        </dgm:presLayoutVars>
      </dgm:prSet>
      <dgm:spPr/>
      <dgm:t>
        <a:bodyPr/>
        <a:lstStyle/>
        <a:p>
          <a:endParaRPr lang="en-US"/>
        </a:p>
      </dgm:t>
    </dgm:pt>
  </dgm:ptLst>
  <dgm:cxnLst>
    <dgm:cxn modelId="{FCEA24A3-0820-4357-B227-871151187947}" srcId="{6E10C17D-C04E-43D3-887B-A4C07CE30988}" destId="{0609DA69-AACC-4BAE-B6E0-8F8DE43AC0F3}" srcOrd="4" destOrd="0" parTransId="{C360E190-90C9-47D0-8BBB-72520413DC07}" sibTransId="{64C5EF85-43F1-4EE4-B334-3D9C1E5AEF8F}"/>
    <dgm:cxn modelId="{B7C207E6-4CBC-4895-9719-9986149D77C6}" type="presOf" srcId="{6E10C17D-C04E-43D3-887B-A4C07CE30988}" destId="{9E192D99-077D-43F8-8848-1788EB08126E}" srcOrd="0" destOrd="0" presId="urn:microsoft.com/office/officeart/2005/8/layout/hProcess9"/>
    <dgm:cxn modelId="{B4620296-6715-40F0-8016-0B4DDA242461}" type="presOf" srcId="{ED9FB57B-A3BA-444F-8758-BE5A8DD3F6A1}" destId="{19CA276C-DA5E-49F1-A0FB-CB949D9B2C48}" srcOrd="0" destOrd="0" presId="urn:microsoft.com/office/officeart/2005/8/layout/hProcess9"/>
    <dgm:cxn modelId="{122836E0-7BE4-4F8D-8C9F-D16222CF6600}" srcId="{6E10C17D-C04E-43D3-887B-A4C07CE30988}" destId="{633876A4-3BC8-4FBD-A1E9-F4F6D29E33D2}" srcOrd="2" destOrd="0" parTransId="{CD8CD28C-61D3-4D1F-A731-1AD318E55BB7}" sibTransId="{9312DC42-601E-4827-9781-CAC89B98AC0D}"/>
    <dgm:cxn modelId="{D64417C7-3964-42A4-97A9-F0985E0D417C}" type="presOf" srcId="{8CF68403-955A-4E98-97A4-B9A6554A9ECC}" destId="{FA822606-7258-42F9-A94D-8A8FBA236A61}" srcOrd="0" destOrd="0" presId="urn:microsoft.com/office/officeart/2005/8/layout/hProcess9"/>
    <dgm:cxn modelId="{42B039F4-2E7C-45AA-9991-1B091F165ECF}" srcId="{6E10C17D-C04E-43D3-887B-A4C07CE30988}" destId="{FFD7B555-6287-4C70-B499-3ABCFCA4C2F2}" srcOrd="3" destOrd="0" parTransId="{00AFB1BE-4EA4-4655-A930-B07245249F2A}" sibTransId="{3B83F450-3064-4E8C-9F14-3AB0BB0CA4DC}"/>
    <dgm:cxn modelId="{D9320051-9CE8-4843-B6FB-199C15D29573}" type="presOf" srcId="{0609DA69-AACC-4BAE-B6E0-8F8DE43AC0F3}" destId="{0B8D3571-1260-40F8-A726-7DAE0DE21005}" srcOrd="0" destOrd="0" presId="urn:microsoft.com/office/officeart/2005/8/layout/hProcess9"/>
    <dgm:cxn modelId="{9701234E-2CB0-4731-AB91-65A188E5635D}" type="presOf" srcId="{633876A4-3BC8-4FBD-A1E9-F4F6D29E33D2}" destId="{B5A17145-1E7F-41C0-99B4-784CDF7C7F7D}" srcOrd="0" destOrd="0" presId="urn:microsoft.com/office/officeart/2005/8/layout/hProcess9"/>
    <dgm:cxn modelId="{A10DA87F-751C-437D-8FCC-C8873AF6316E}" type="presOf" srcId="{FFD7B555-6287-4C70-B499-3ABCFCA4C2F2}" destId="{3567D20D-174A-4B5B-8E3E-19F77A290D44}" srcOrd="0" destOrd="0" presId="urn:microsoft.com/office/officeart/2005/8/layout/hProcess9"/>
    <dgm:cxn modelId="{F0D82C34-92AB-4037-9E37-B49EF68575BA}" srcId="{6E10C17D-C04E-43D3-887B-A4C07CE30988}" destId="{ED9FB57B-A3BA-444F-8758-BE5A8DD3F6A1}" srcOrd="0" destOrd="0" parTransId="{4D2A1A3B-042C-4172-BA5B-59D5F6638380}" sibTransId="{F64C65A7-D62D-487D-AD92-96A151E781A6}"/>
    <dgm:cxn modelId="{663E8362-8DFA-44AF-B43A-7DB8AEA968E4}" srcId="{6E10C17D-C04E-43D3-887B-A4C07CE30988}" destId="{8CF68403-955A-4E98-97A4-B9A6554A9ECC}" srcOrd="1" destOrd="0" parTransId="{0C0642EF-D03C-4169-9C47-900B7F07C5B6}" sibTransId="{987B3F89-487F-43FF-BDBE-F0C4974B6E1C}"/>
    <dgm:cxn modelId="{FB3B4A62-EBF0-44B8-B4C4-AA6B7AB50338}" type="presParOf" srcId="{9E192D99-077D-43F8-8848-1788EB08126E}" destId="{1F49A719-F2ED-4D48-876F-A406BC879626}" srcOrd="0" destOrd="0" presId="urn:microsoft.com/office/officeart/2005/8/layout/hProcess9"/>
    <dgm:cxn modelId="{8E6A380A-1F27-412F-94A3-A1CC6373CDB0}" type="presParOf" srcId="{9E192D99-077D-43F8-8848-1788EB08126E}" destId="{78157E51-7240-4ECC-87BD-67FC9109D09C}" srcOrd="1" destOrd="0" presId="urn:microsoft.com/office/officeart/2005/8/layout/hProcess9"/>
    <dgm:cxn modelId="{B00C1AD2-6A0C-4FFB-9C29-16C619F3502E}" type="presParOf" srcId="{78157E51-7240-4ECC-87BD-67FC9109D09C}" destId="{19CA276C-DA5E-49F1-A0FB-CB949D9B2C48}" srcOrd="0" destOrd="0" presId="urn:microsoft.com/office/officeart/2005/8/layout/hProcess9"/>
    <dgm:cxn modelId="{81536A94-E1A5-42B1-87B4-D53F8C4F47C7}" type="presParOf" srcId="{78157E51-7240-4ECC-87BD-67FC9109D09C}" destId="{4C3AF22D-705C-47D2-9609-F5A6B5655E13}" srcOrd="1" destOrd="0" presId="urn:microsoft.com/office/officeart/2005/8/layout/hProcess9"/>
    <dgm:cxn modelId="{76D9CE20-5F08-4B94-BB9D-1DA030B12255}" type="presParOf" srcId="{78157E51-7240-4ECC-87BD-67FC9109D09C}" destId="{FA822606-7258-42F9-A94D-8A8FBA236A61}" srcOrd="2" destOrd="0" presId="urn:microsoft.com/office/officeart/2005/8/layout/hProcess9"/>
    <dgm:cxn modelId="{32B8D465-1D80-44DA-A611-3784D209F9FD}" type="presParOf" srcId="{78157E51-7240-4ECC-87BD-67FC9109D09C}" destId="{A3DE33C0-C37F-4664-A6A7-768CE1FBD24C}" srcOrd="3" destOrd="0" presId="urn:microsoft.com/office/officeart/2005/8/layout/hProcess9"/>
    <dgm:cxn modelId="{C3191599-E6CC-4D39-9DA3-F333DF08CDB6}" type="presParOf" srcId="{78157E51-7240-4ECC-87BD-67FC9109D09C}" destId="{B5A17145-1E7F-41C0-99B4-784CDF7C7F7D}" srcOrd="4" destOrd="0" presId="urn:microsoft.com/office/officeart/2005/8/layout/hProcess9"/>
    <dgm:cxn modelId="{AC95821A-8B9E-46C2-8B8D-94EFEB6DBD1E}" type="presParOf" srcId="{78157E51-7240-4ECC-87BD-67FC9109D09C}" destId="{6AA93999-A2B5-4EB8-9AA8-3EDDF20F3249}" srcOrd="5" destOrd="0" presId="urn:microsoft.com/office/officeart/2005/8/layout/hProcess9"/>
    <dgm:cxn modelId="{69DA8FF6-E2C5-4EBD-B98E-B720521386FB}" type="presParOf" srcId="{78157E51-7240-4ECC-87BD-67FC9109D09C}" destId="{3567D20D-174A-4B5B-8E3E-19F77A290D44}" srcOrd="6" destOrd="0" presId="urn:microsoft.com/office/officeart/2005/8/layout/hProcess9"/>
    <dgm:cxn modelId="{392A2105-B31B-4652-8648-58D49789BACF}" type="presParOf" srcId="{78157E51-7240-4ECC-87BD-67FC9109D09C}" destId="{2944AF67-BBCB-482D-86F5-AE906B89D2F7}" srcOrd="7" destOrd="0" presId="urn:microsoft.com/office/officeart/2005/8/layout/hProcess9"/>
    <dgm:cxn modelId="{F7F7E989-7ABE-424A-866C-EBA401BA3369}" type="presParOf" srcId="{78157E51-7240-4ECC-87BD-67FC9109D09C}" destId="{0B8D3571-1260-40F8-A726-7DAE0DE21005}" srcOrd="8"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49A719-F2ED-4D48-876F-A406BC879626}">
      <dsp:nvSpPr>
        <dsp:cNvPr id="0" name=""/>
        <dsp:cNvSpPr/>
      </dsp:nvSpPr>
      <dsp:spPr>
        <a:xfrm>
          <a:off x="850106" y="0"/>
          <a:ext cx="9634537" cy="6705600"/>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CA276C-DA5E-49F1-A0FB-CB949D9B2C48}">
      <dsp:nvSpPr>
        <dsp:cNvPr id="0" name=""/>
        <dsp:cNvSpPr/>
      </dsp:nvSpPr>
      <dsp:spPr>
        <a:xfrm>
          <a:off x="3320" y="2011680"/>
          <a:ext cx="1999077" cy="26822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b="1" kern="1200" dirty="0" smtClean="0">
              <a:effectLst>
                <a:outerShdw blurRad="38100" dist="38100" dir="2700000" algn="tl">
                  <a:srgbClr val="000000">
                    <a:alpha val="43137"/>
                  </a:srgbClr>
                </a:outerShdw>
              </a:effectLst>
            </a:rPr>
            <a:t>Step 1: Correlation Matrix</a:t>
          </a:r>
          <a:endParaRPr lang="en-US" sz="2600" b="1" kern="1200" dirty="0">
            <a:effectLst>
              <a:outerShdw blurRad="38100" dist="38100" dir="2700000" algn="tl">
                <a:srgbClr val="000000">
                  <a:alpha val="43137"/>
                </a:srgbClr>
              </a:outerShdw>
            </a:effectLst>
          </a:endParaRPr>
        </a:p>
      </dsp:txBody>
      <dsp:txXfrm>
        <a:off x="100907" y="2109267"/>
        <a:ext cx="1803903" cy="2487066"/>
      </dsp:txXfrm>
    </dsp:sp>
    <dsp:sp modelId="{FA822606-7258-42F9-A94D-8A8FBA236A61}">
      <dsp:nvSpPr>
        <dsp:cNvPr id="0" name=""/>
        <dsp:cNvSpPr/>
      </dsp:nvSpPr>
      <dsp:spPr>
        <a:xfrm>
          <a:off x="2335578" y="2011680"/>
          <a:ext cx="1999077" cy="2682240"/>
        </a:xfrm>
        <a:prstGeom prst="roundRect">
          <a:avLst/>
        </a:prstGeom>
        <a:solidFill>
          <a:schemeClr val="accent5">
            <a:hueOff val="-1838336"/>
            <a:satOff val="-2557"/>
            <a:lumOff val="-9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b="1" kern="1200" dirty="0" smtClean="0">
              <a:effectLst>
                <a:outerShdw blurRad="38100" dist="38100" dir="2700000" algn="tl">
                  <a:srgbClr val="000000">
                    <a:alpha val="43137"/>
                  </a:srgbClr>
                </a:outerShdw>
              </a:effectLst>
            </a:rPr>
            <a:t>Step 2: Adjacency Matrix</a:t>
          </a:r>
          <a:endParaRPr lang="en-US" sz="2600" b="1" kern="1200" dirty="0">
            <a:effectLst>
              <a:outerShdw blurRad="38100" dist="38100" dir="2700000" algn="tl">
                <a:srgbClr val="000000">
                  <a:alpha val="43137"/>
                </a:srgbClr>
              </a:outerShdw>
            </a:effectLst>
          </a:endParaRPr>
        </a:p>
      </dsp:txBody>
      <dsp:txXfrm>
        <a:off x="2433165" y="2109267"/>
        <a:ext cx="1803903" cy="2487066"/>
      </dsp:txXfrm>
    </dsp:sp>
    <dsp:sp modelId="{B5A17145-1E7F-41C0-99B4-784CDF7C7F7D}">
      <dsp:nvSpPr>
        <dsp:cNvPr id="0" name=""/>
        <dsp:cNvSpPr/>
      </dsp:nvSpPr>
      <dsp:spPr>
        <a:xfrm>
          <a:off x="4667836" y="2011680"/>
          <a:ext cx="1999077" cy="2682240"/>
        </a:xfrm>
        <a:prstGeom prst="roundRect">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b="1" kern="1200" dirty="0" smtClean="0">
              <a:effectLst>
                <a:outerShdw blurRad="38100" dist="38100" dir="2700000" algn="tl">
                  <a:srgbClr val="000000">
                    <a:alpha val="43137"/>
                  </a:srgbClr>
                </a:outerShdw>
              </a:effectLst>
            </a:rPr>
            <a:t>Step 3: Topological Overlap Matrix</a:t>
          </a:r>
          <a:endParaRPr lang="en-US" sz="2600" b="1" kern="1200" dirty="0">
            <a:effectLst>
              <a:outerShdw blurRad="38100" dist="38100" dir="2700000" algn="tl">
                <a:srgbClr val="000000">
                  <a:alpha val="43137"/>
                </a:srgbClr>
              </a:outerShdw>
            </a:effectLst>
          </a:endParaRPr>
        </a:p>
      </dsp:txBody>
      <dsp:txXfrm>
        <a:off x="4765423" y="2109267"/>
        <a:ext cx="1803903" cy="2487066"/>
      </dsp:txXfrm>
    </dsp:sp>
    <dsp:sp modelId="{3567D20D-174A-4B5B-8E3E-19F77A290D44}">
      <dsp:nvSpPr>
        <dsp:cNvPr id="0" name=""/>
        <dsp:cNvSpPr/>
      </dsp:nvSpPr>
      <dsp:spPr>
        <a:xfrm>
          <a:off x="7000093" y="2011680"/>
          <a:ext cx="1999077" cy="2682240"/>
        </a:xfrm>
        <a:prstGeom prst="roundRect">
          <a:avLst/>
        </a:prstGeom>
        <a:solidFill>
          <a:schemeClr val="accent5">
            <a:hueOff val="-5515009"/>
            <a:satOff val="-7671"/>
            <a:lumOff val="-29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b="1" kern="1200" dirty="0" smtClean="0">
              <a:effectLst>
                <a:outerShdw blurRad="38100" dist="38100" dir="2700000" algn="tl">
                  <a:srgbClr val="000000">
                    <a:alpha val="43137"/>
                  </a:srgbClr>
                </a:outerShdw>
              </a:effectLst>
            </a:rPr>
            <a:t>Step 4: </a:t>
          </a:r>
        </a:p>
        <a:p>
          <a:pPr lvl="0" algn="ctr" defTabSz="1155700">
            <a:lnSpc>
              <a:spcPct val="90000"/>
            </a:lnSpc>
            <a:spcBef>
              <a:spcPct val="0"/>
            </a:spcBef>
            <a:spcAft>
              <a:spcPct val="35000"/>
            </a:spcAft>
          </a:pPr>
          <a:r>
            <a:rPr lang="en-US" sz="2600" b="1" kern="1200" dirty="0" smtClean="0">
              <a:effectLst>
                <a:outerShdw blurRad="38100" dist="38100" dir="2700000" algn="tl">
                  <a:srgbClr val="000000">
                    <a:alpha val="43137"/>
                  </a:srgbClr>
                </a:outerShdw>
              </a:effectLst>
            </a:rPr>
            <a:t>Tree Cutting</a:t>
          </a:r>
          <a:endParaRPr lang="en-US" sz="2600" b="1" kern="1200" dirty="0">
            <a:effectLst>
              <a:outerShdw blurRad="38100" dist="38100" dir="2700000" algn="tl">
                <a:srgbClr val="000000">
                  <a:alpha val="43137"/>
                </a:srgbClr>
              </a:outerShdw>
            </a:effectLst>
          </a:endParaRPr>
        </a:p>
      </dsp:txBody>
      <dsp:txXfrm>
        <a:off x="7097680" y="2109267"/>
        <a:ext cx="1803903" cy="2487066"/>
      </dsp:txXfrm>
    </dsp:sp>
    <dsp:sp modelId="{E4B2F67B-7809-4B89-9CEA-8B13763ADAEC}">
      <dsp:nvSpPr>
        <dsp:cNvPr id="0" name=""/>
        <dsp:cNvSpPr/>
      </dsp:nvSpPr>
      <dsp:spPr>
        <a:xfrm>
          <a:off x="9332351" y="2011680"/>
          <a:ext cx="1999077" cy="2682240"/>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b="1" kern="1200" dirty="0" smtClean="0">
              <a:effectLst>
                <a:outerShdw blurRad="38100" dist="38100" dir="2700000" algn="tl">
                  <a:srgbClr val="000000">
                    <a:alpha val="43137"/>
                  </a:srgbClr>
                </a:outerShdw>
              </a:effectLst>
            </a:rPr>
            <a:t>Step 5: Summarize &amp; Characterize Modules</a:t>
          </a:r>
          <a:endParaRPr lang="en-US" sz="2600" b="1" kern="1200" dirty="0">
            <a:effectLst>
              <a:outerShdw blurRad="38100" dist="38100" dir="2700000" algn="tl">
                <a:srgbClr val="000000">
                  <a:alpha val="43137"/>
                </a:srgbClr>
              </a:outerShdw>
            </a:effectLst>
          </a:endParaRPr>
        </a:p>
      </dsp:txBody>
      <dsp:txXfrm>
        <a:off x="9429938" y="2109267"/>
        <a:ext cx="1803903" cy="24870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49A719-F2ED-4D48-876F-A406BC879626}">
      <dsp:nvSpPr>
        <dsp:cNvPr id="0" name=""/>
        <dsp:cNvSpPr/>
      </dsp:nvSpPr>
      <dsp:spPr>
        <a:xfrm>
          <a:off x="236437" y="0"/>
          <a:ext cx="2679628" cy="1114697"/>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CA276C-DA5E-49F1-A0FB-CB949D9B2C48}">
      <dsp:nvSpPr>
        <dsp:cNvPr id="0" name=""/>
        <dsp:cNvSpPr/>
      </dsp:nvSpPr>
      <dsp:spPr>
        <a:xfrm>
          <a:off x="1472" y="334409"/>
          <a:ext cx="657690" cy="44587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b="1" kern="1200" dirty="0" smtClean="0">
              <a:effectLst>
                <a:outerShdw blurRad="38100" dist="38100" dir="2700000" algn="tl">
                  <a:srgbClr val="000000">
                    <a:alpha val="43137"/>
                  </a:srgbClr>
                </a:outerShdw>
              </a:effectLst>
            </a:rPr>
            <a:t>Step 1: Correlation Matrix</a:t>
          </a:r>
          <a:endParaRPr lang="en-US" sz="800" b="1" kern="1200" dirty="0">
            <a:effectLst>
              <a:outerShdw blurRad="38100" dist="38100" dir="2700000" algn="tl">
                <a:srgbClr val="000000">
                  <a:alpha val="43137"/>
                </a:srgbClr>
              </a:outerShdw>
            </a:effectLst>
          </a:endParaRPr>
        </a:p>
      </dsp:txBody>
      <dsp:txXfrm>
        <a:off x="23238" y="356175"/>
        <a:ext cx="614158" cy="402346"/>
      </dsp:txXfrm>
    </dsp:sp>
    <dsp:sp modelId="{FA822606-7258-42F9-A94D-8A8FBA236A61}">
      <dsp:nvSpPr>
        <dsp:cNvPr id="0" name=""/>
        <dsp:cNvSpPr/>
      </dsp:nvSpPr>
      <dsp:spPr>
        <a:xfrm>
          <a:off x="738591" y="334409"/>
          <a:ext cx="744445" cy="445878"/>
        </a:xfrm>
        <a:prstGeom prst="roundRect">
          <a:avLst/>
        </a:prstGeom>
        <a:solidFill>
          <a:schemeClr val="accent5">
            <a:hueOff val="-1838336"/>
            <a:satOff val="-2557"/>
            <a:lumOff val="-9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b="1" kern="1200" dirty="0" smtClean="0">
              <a:effectLst>
                <a:outerShdw blurRad="38100" dist="38100" dir="2700000" algn="tl">
                  <a:srgbClr val="000000">
                    <a:alpha val="43137"/>
                  </a:srgbClr>
                </a:outerShdw>
              </a:effectLst>
            </a:rPr>
            <a:t>Step 2: Adjacency Matrix</a:t>
          </a:r>
          <a:endParaRPr lang="en-US" sz="800" b="1" kern="1200" dirty="0">
            <a:effectLst>
              <a:outerShdw blurRad="38100" dist="38100" dir="2700000" algn="tl">
                <a:srgbClr val="000000">
                  <a:alpha val="43137"/>
                </a:srgbClr>
              </a:outerShdw>
            </a:effectLst>
          </a:endParaRPr>
        </a:p>
      </dsp:txBody>
      <dsp:txXfrm>
        <a:off x="760357" y="356175"/>
        <a:ext cx="700913" cy="402346"/>
      </dsp:txXfrm>
    </dsp:sp>
    <dsp:sp modelId="{B5A17145-1E7F-41C0-99B4-784CDF7C7F7D}">
      <dsp:nvSpPr>
        <dsp:cNvPr id="0" name=""/>
        <dsp:cNvSpPr/>
      </dsp:nvSpPr>
      <dsp:spPr>
        <a:xfrm>
          <a:off x="1562464" y="334409"/>
          <a:ext cx="476569" cy="445878"/>
        </a:xfrm>
        <a:prstGeom prst="roundRect">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endParaRPr lang="en-US" sz="2600" b="1" kern="1200" dirty="0">
            <a:effectLst>
              <a:outerShdw blurRad="38100" dist="38100" dir="2700000" algn="tl">
                <a:srgbClr val="000000">
                  <a:alpha val="43137"/>
                </a:srgbClr>
              </a:outerShdw>
            </a:effectLst>
          </a:endParaRPr>
        </a:p>
      </dsp:txBody>
      <dsp:txXfrm>
        <a:off x="1584230" y="356175"/>
        <a:ext cx="433037" cy="402346"/>
      </dsp:txXfrm>
    </dsp:sp>
    <dsp:sp modelId="{3567D20D-174A-4B5B-8E3E-19F77A290D44}">
      <dsp:nvSpPr>
        <dsp:cNvPr id="0" name=""/>
        <dsp:cNvSpPr/>
      </dsp:nvSpPr>
      <dsp:spPr>
        <a:xfrm>
          <a:off x="2118463" y="334409"/>
          <a:ext cx="476569" cy="445878"/>
        </a:xfrm>
        <a:prstGeom prst="roundRect">
          <a:avLst/>
        </a:prstGeom>
        <a:solidFill>
          <a:schemeClr val="accent5">
            <a:hueOff val="-5515009"/>
            <a:satOff val="-7671"/>
            <a:lumOff val="-29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endParaRPr lang="en-US" sz="2600" b="1" kern="1200" dirty="0">
            <a:effectLst>
              <a:outerShdw blurRad="38100" dist="38100" dir="2700000" algn="tl">
                <a:srgbClr val="000000">
                  <a:alpha val="43137"/>
                </a:srgbClr>
              </a:outerShdw>
            </a:effectLst>
          </a:endParaRPr>
        </a:p>
      </dsp:txBody>
      <dsp:txXfrm>
        <a:off x="2140229" y="356175"/>
        <a:ext cx="433037" cy="402346"/>
      </dsp:txXfrm>
    </dsp:sp>
    <dsp:sp modelId="{E4B2F67B-7809-4B89-9CEA-8B13763ADAEC}">
      <dsp:nvSpPr>
        <dsp:cNvPr id="0" name=""/>
        <dsp:cNvSpPr/>
      </dsp:nvSpPr>
      <dsp:spPr>
        <a:xfrm>
          <a:off x="2674461" y="334409"/>
          <a:ext cx="476569" cy="445878"/>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endParaRPr lang="en-US" sz="2600" b="1" kern="1200" dirty="0">
            <a:effectLst>
              <a:outerShdw blurRad="38100" dist="38100" dir="2700000" algn="tl">
                <a:srgbClr val="000000">
                  <a:alpha val="43137"/>
                </a:srgbClr>
              </a:outerShdw>
            </a:effectLst>
          </a:endParaRPr>
        </a:p>
      </dsp:txBody>
      <dsp:txXfrm>
        <a:off x="2696227" y="356175"/>
        <a:ext cx="433037" cy="4023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49A719-F2ED-4D48-876F-A406BC879626}">
      <dsp:nvSpPr>
        <dsp:cNvPr id="0" name=""/>
        <dsp:cNvSpPr/>
      </dsp:nvSpPr>
      <dsp:spPr>
        <a:xfrm>
          <a:off x="209005" y="0"/>
          <a:ext cx="2368732" cy="1045027"/>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CA276C-DA5E-49F1-A0FB-CB949D9B2C48}">
      <dsp:nvSpPr>
        <dsp:cNvPr id="0" name=""/>
        <dsp:cNvSpPr/>
      </dsp:nvSpPr>
      <dsp:spPr>
        <a:xfrm>
          <a:off x="715" y="313508"/>
          <a:ext cx="354624" cy="41801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n-US" sz="800" b="1" kern="1200" dirty="0">
            <a:effectLst>
              <a:outerShdw blurRad="38100" dist="38100" dir="2700000" algn="tl">
                <a:srgbClr val="000000">
                  <a:alpha val="43137"/>
                </a:srgbClr>
              </a:outerShdw>
            </a:effectLst>
          </a:endParaRPr>
        </a:p>
      </dsp:txBody>
      <dsp:txXfrm>
        <a:off x="18026" y="330819"/>
        <a:ext cx="320002" cy="383388"/>
      </dsp:txXfrm>
    </dsp:sp>
    <dsp:sp modelId="{FA822606-7258-42F9-A94D-8A8FBA236A61}">
      <dsp:nvSpPr>
        <dsp:cNvPr id="0" name=""/>
        <dsp:cNvSpPr/>
      </dsp:nvSpPr>
      <dsp:spPr>
        <a:xfrm>
          <a:off x="410040" y="313508"/>
          <a:ext cx="354624" cy="418010"/>
        </a:xfrm>
        <a:prstGeom prst="roundRect">
          <a:avLst/>
        </a:prstGeom>
        <a:solidFill>
          <a:schemeClr val="accent5">
            <a:hueOff val="-1838336"/>
            <a:satOff val="-2557"/>
            <a:lumOff val="-9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n-US" sz="800" b="1" kern="1200" dirty="0">
            <a:effectLst>
              <a:outerShdw blurRad="38100" dist="38100" dir="2700000" algn="tl">
                <a:srgbClr val="000000">
                  <a:alpha val="43137"/>
                </a:srgbClr>
              </a:outerShdw>
            </a:effectLst>
          </a:endParaRPr>
        </a:p>
      </dsp:txBody>
      <dsp:txXfrm>
        <a:off x="427351" y="330819"/>
        <a:ext cx="320002" cy="383388"/>
      </dsp:txXfrm>
    </dsp:sp>
    <dsp:sp modelId="{B5A17145-1E7F-41C0-99B4-784CDF7C7F7D}">
      <dsp:nvSpPr>
        <dsp:cNvPr id="0" name=""/>
        <dsp:cNvSpPr/>
      </dsp:nvSpPr>
      <dsp:spPr>
        <a:xfrm>
          <a:off x="819365" y="313508"/>
          <a:ext cx="1148013" cy="418010"/>
        </a:xfrm>
        <a:prstGeom prst="roundRect">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b="1" kern="1200" dirty="0" smtClean="0">
              <a:effectLst>
                <a:outerShdw blurRad="38100" dist="38100" dir="2700000" algn="tl">
                  <a:srgbClr val="000000">
                    <a:alpha val="43137"/>
                  </a:srgbClr>
                </a:outerShdw>
              </a:effectLst>
            </a:rPr>
            <a:t>Step 3: Topological Overlap Matrix</a:t>
          </a:r>
          <a:endParaRPr lang="en-US" sz="800" b="1" kern="1200" dirty="0">
            <a:effectLst>
              <a:outerShdw blurRad="38100" dist="38100" dir="2700000" algn="tl">
                <a:srgbClr val="000000">
                  <a:alpha val="43137"/>
                </a:srgbClr>
              </a:outerShdw>
            </a:effectLst>
          </a:endParaRPr>
        </a:p>
      </dsp:txBody>
      <dsp:txXfrm>
        <a:off x="839771" y="333914"/>
        <a:ext cx="1107201" cy="377198"/>
      </dsp:txXfrm>
    </dsp:sp>
    <dsp:sp modelId="{3567D20D-174A-4B5B-8E3E-19F77A290D44}">
      <dsp:nvSpPr>
        <dsp:cNvPr id="0" name=""/>
        <dsp:cNvSpPr/>
      </dsp:nvSpPr>
      <dsp:spPr>
        <a:xfrm>
          <a:off x="2022079" y="313508"/>
          <a:ext cx="354624" cy="418010"/>
        </a:xfrm>
        <a:prstGeom prst="roundRect">
          <a:avLst/>
        </a:prstGeom>
        <a:solidFill>
          <a:schemeClr val="accent5">
            <a:hueOff val="-5515009"/>
            <a:satOff val="-7671"/>
            <a:lumOff val="-29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endParaRPr lang="en-US" sz="2600" b="1" kern="1200" dirty="0">
            <a:effectLst>
              <a:outerShdw blurRad="38100" dist="38100" dir="2700000" algn="tl">
                <a:srgbClr val="000000">
                  <a:alpha val="43137"/>
                </a:srgbClr>
              </a:outerShdw>
            </a:effectLst>
          </a:endParaRPr>
        </a:p>
      </dsp:txBody>
      <dsp:txXfrm>
        <a:off x="2039390" y="330819"/>
        <a:ext cx="320002" cy="383388"/>
      </dsp:txXfrm>
    </dsp:sp>
    <dsp:sp modelId="{E4B2F67B-7809-4B89-9CEA-8B13763ADAEC}">
      <dsp:nvSpPr>
        <dsp:cNvPr id="0" name=""/>
        <dsp:cNvSpPr/>
      </dsp:nvSpPr>
      <dsp:spPr>
        <a:xfrm>
          <a:off x="2431404" y="313508"/>
          <a:ext cx="354624" cy="418010"/>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endParaRPr lang="en-US" sz="2600" b="1" kern="1200" dirty="0">
            <a:effectLst>
              <a:outerShdw blurRad="38100" dist="38100" dir="2700000" algn="tl">
                <a:srgbClr val="000000">
                  <a:alpha val="43137"/>
                </a:srgbClr>
              </a:outerShdw>
            </a:effectLst>
          </a:endParaRPr>
        </a:p>
      </dsp:txBody>
      <dsp:txXfrm>
        <a:off x="2448715" y="330819"/>
        <a:ext cx="320002" cy="3833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49A719-F2ED-4D48-876F-A406BC879626}">
      <dsp:nvSpPr>
        <dsp:cNvPr id="0" name=""/>
        <dsp:cNvSpPr/>
      </dsp:nvSpPr>
      <dsp:spPr>
        <a:xfrm>
          <a:off x="209005" y="0"/>
          <a:ext cx="2368732" cy="1045027"/>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CA276C-DA5E-49F1-A0FB-CB949D9B2C48}">
      <dsp:nvSpPr>
        <dsp:cNvPr id="0" name=""/>
        <dsp:cNvSpPr/>
      </dsp:nvSpPr>
      <dsp:spPr>
        <a:xfrm>
          <a:off x="71202" y="313508"/>
          <a:ext cx="320038" cy="41801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n-US" sz="800" b="1" kern="1200" dirty="0">
            <a:effectLst>
              <a:outerShdw blurRad="38100" dist="38100" dir="2700000" algn="tl">
                <a:srgbClr val="000000">
                  <a:alpha val="43137"/>
                </a:srgbClr>
              </a:outerShdw>
            </a:effectLst>
          </a:endParaRPr>
        </a:p>
      </dsp:txBody>
      <dsp:txXfrm>
        <a:off x="86825" y="329131"/>
        <a:ext cx="288792" cy="386764"/>
      </dsp:txXfrm>
    </dsp:sp>
    <dsp:sp modelId="{FA822606-7258-42F9-A94D-8A8FBA236A61}">
      <dsp:nvSpPr>
        <dsp:cNvPr id="0" name=""/>
        <dsp:cNvSpPr/>
      </dsp:nvSpPr>
      <dsp:spPr>
        <a:xfrm>
          <a:off x="530577" y="313508"/>
          <a:ext cx="320038" cy="418010"/>
        </a:xfrm>
        <a:prstGeom prst="roundRect">
          <a:avLst/>
        </a:prstGeom>
        <a:solidFill>
          <a:schemeClr val="accent5">
            <a:hueOff val="-1838336"/>
            <a:satOff val="-2557"/>
            <a:lumOff val="-9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n-US" sz="800" b="1" kern="1200" dirty="0">
            <a:effectLst>
              <a:outerShdw blurRad="38100" dist="38100" dir="2700000" algn="tl">
                <a:srgbClr val="000000">
                  <a:alpha val="43137"/>
                </a:srgbClr>
              </a:outerShdw>
            </a:effectLst>
          </a:endParaRPr>
        </a:p>
      </dsp:txBody>
      <dsp:txXfrm>
        <a:off x="546200" y="329131"/>
        <a:ext cx="288792" cy="386764"/>
      </dsp:txXfrm>
    </dsp:sp>
    <dsp:sp modelId="{B5A17145-1E7F-41C0-99B4-784CDF7C7F7D}">
      <dsp:nvSpPr>
        <dsp:cNvPr id="0" name=""/>
        <dsp:cNvSpPr/>
      </dsp:nvSpPr>
      <dsp:spPr>
        <a:xfrm>
          <a:off x="989953" y="313508"/>
          <a:ext cx="320038" cy="418010"/>
        </a:xfrm>
        <a:prstGeom prst="roundRect">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n-US" sz="800" b="1" kern="1200" dirty="0">
            <a:effectLst>
              <a:outerShdw blurRad="38100" dist="38100" dir="2700000" algn="tl">
                <a:srgbClr val="000000">
                  <a:alpha val="43137"/>
                </a:srgbClr>
              </a:outerShdw>
            </a:effectLst>
          </a:endParaRPr>
        </a:p>
      </dsp:txBody>
      <dsp:txXfrm>
        <a:off x="1005576" y="329131"/>
        <a:ext cx="288792" cy="386764"/>
      </dsp:txXfrm>
    </dsp:sp>
    <dsp:sp modelId="{3567D20D-174A-4B5B-8E3E-19F77A290D44}">
      <dsp:nvSpPr>
        <dsp:cNvPr id="0" name=""/>
        <dsp:cNvSpPr/>
      </dsp:nvSpPr>
      <dsp:spPr>
        <a:xfrm>
          <a:off x="1449328" y="313508"/>
          <a:ext cx="806837" cy="418010"/>
        </a:xfrm>
        <a:prstGeom prst="roundRect">
          <a:avLst/>
        </a:prstGeom>
        <a:solidFill>
          <a:schemeClr val="accent5">
            <a:hueOff val="-5515009"/>
            <a:satOff val="-7671"/>
            <a:lumOff val="-29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b="1" kern="1200" dirty="0" smtClean="0">
              <a:effectLst>
                <a:outerShdw blurRad="38100" dist="38100" dir="2700000" algn="tl">
                  <a:srgbClr val="000000">
                    <a:alpha val="43137"/>
                  </a:srgbClr>
                </a:outerShdw>
              </a:effectLst>
            </a:rPr>
            <a:t>Step 4: Tree Cutting</a:t>
          </a:r>
          <a:endParaRPr lang="en-US" sz="800" b="1" kern="1200" dirty="0">
            <a:effectLst>
              <a:outerShdw blurRad="38100" dist="38100" dir="2700000" algn="tl">
                <a:srgbClr val="000000">
                  <a:alpha val="43137"/>
                </a:srgbClr>
              </a:outerShdw>
            </a:effectLst>
          </a:endParaRPr>
        </a:p>
      </dsp:txBody>
      <dsp:txXfrm>
        <a:off x="1469734" y="333914"/>
        <a:ext cx="766025" cy="377198"/>
      </dsp:txXfrm>
    </dsp:sp>
    <dsp:sp modelId="{E4B2F67B-7809-4B89-9CEA-8B13763ADAEC}">
      <dsp:nvSpPr>
        <dsp:cNvPr id="0" name=""/>
        <dsp:cNvSpPr/>
      </dsp:nvSpPr>
      <dsp:spPr>
        <a:xfrm>
          <a:off x="2395503" y="313508"/>
          <a:ext cx="320038" cy="418010"/>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endParaRPr lang="en-US" sz="2600" b="1" kern="1200" dirty="0">
            <a:effectLst>
              <a:outerShdw blurRad="38100" dist="38100" dir="2700000" algn="tl">
                <a:srgbClr val="000000">
                  <a:alpha val="43137"/>
                </a:srgbClr>
              </a:outerShdw>
            </a:effectLst>
          </a:endParaRPr>
        </a:p>
      </dsp:txBody>
      <dsp:txXfrm>
        <a:off x="2411126" y="329131"/>
        <a:ext cx="288792" cy="38676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49A719-F2ED-4D48-876F-A406BC879626}">
      <dsp:nvSpPr>
        <dsp:cNvPr id="0" name=""/>
        <dsp:cNvSpPr/>
      </dsp:nvSpPr>
      <dsp:spPr>
        <a:xfrm>
          <a:off x="280851" y="0"/>
          <a:ext cx="3182982" cy="1471748"/>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CA276C-DA5E-49F1-A0FB-CB949D9B2C48}">
      <dsp:nvSpPr>
        <dsp:cNvPr id="0" name=""/>
        <dsp:cNvSpPr/>
      </dsp:nvSpPr>
      <dsp:spPr>
        <a:xfrm>
          <a:off x="313586" y="441524"/>
          <a:ext cx="430050" cy="58869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n-US" sz="800" b="1" kern="1200" dirty="0">
            <a:effectLst>
              <a:outerShdw blurRad="38100" dist="38100" dir="2700000" algn="tl">
                <a:srgbClr val="000000">
                  <a:alpha val="43137"/>
                </a:srgbClr>
              </a:outerShdw>
            </a:effectLst>
          </a:endParaRPr>
        </a:p>
      </dsp:txBody>
      <dsp:txXfrm>
        <a:off x="334579" y="462517"/>
        <a:ext cx="388064" cy="546713"/>
      </dsp:txXfrm>
    </dsp:sp>
    <dsp:sp modelId="{FA822606-7258-42F9-A94D-8A8FBA236A61}">
      <dsp:nvSpPr>
        <dsp:cNvPr id="0" name=""/>
        <dsp:cNvSpPr/>
      </dsp:nvSpPr>
      <dsp:spPr>
        <a:xfrm>
          <a:off x="812113" y="441524"/>
          <a:ext cx="430050" cy="588699"/>
        </a:xfrm>
        <a:prstGeom prst="roundRect">
          <a:avLst/>
        </a:prstGeom>
        <a:solidFill>
          <a:schemeClr val="accent5">
            <a:hueOff val="-1838336"/>
            <a:satOff val="-2557"/>
            <a:lumOff val="-9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n-US" sz="800" b="1" kern="1200" dirty="0">
            <a:effectLst>
              <a:outerShdw blurRad="38100" dist="38100" dir="2700000" algn="tl">
                <a:srgbClr val="000000">
                  <a:alpha val="43137"/>
                </a:srgbClr>
              </a:outerShdw>
            </a:effectLst>
          </a:endParaRPr>
        </a:p>
      </dsp:txBody>
      <dsp:txXfrm>
        <a:off x="833106" y="462517"/>
        <a:ext cx="388064" cy="546713"/>
      </dsp:txXfrm>
    </dsp:sp>
    <dsp:sp modelId="{B5A17145-1E7F-41C0-99B4-784CDF7C7F7D}">
      <dsp:nvSpPr>
        <dsp:cNvPr id="0" name=""/>
        <dsp:cNvSpPr/>
      </dsp:nvSpPr>
      <dsp:spPr>
        <a:xfrm>
          <a:off x="1310639" y="441524"/>
          <a:ext cx="430050" cy="588699"/>
        </a:xfrm>
        <a:prstGeom prst="roundRect">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n-US" sz="800" b="1" kern="1200" dirty="0">
            <a:effectLst>
              <a:outerShdw blurRad="38100" dist="38100" dir="2700000" algn="tl">
                <a:srgbClr val="000000">
                  <a:alpha val="43137"/>
                </a:srgbClr>
              </a:outerShdw>
            </a:effectLst>
          </a:endParaRPr>
        </a:p>
      </dsp:txBody>
      <dsp:txXfrm>
        <a:off x="1331632" y="462517"/>
        <a:ext cx="388064" cy="546713"/>
      </dsp:txXfrm>
    </dsp:sp>
    <dsp:sp modelId="{3567D20D-174A-4B5B-8E3E-19F77A290D44}">
      <dsp:nvSpPr>
        <dsp:cNvPr id="0" name=""/>
        <dsp:cNvSpPr/>
      </dsp:nvSpPr>
      <dsp:spPr>
        <a:xfrm>
          <a:off x="1809166" y="441524"/>
          <a:ext cx="430050" cy="588699"/>
        </a:xfrm>
        <a:prstGeom prst="roundRect">
          <a:avLst/>
        </a:prstGeom>
        <a:solidFill>
          <a:schemeClr val="accent5">
            <a:hueOff val="-5515009"/>
            <a:satOff val="-7671"/>
            <a:lumOff val="-29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n-US" sz="800" b="1" kern="1200" dirty="0">
            <a:effectLst>
              <a:outerShdw blurRad="38100" dist="38100" dir="2700000" algn="tl">
                <a:srgbClr val="000000">
                  <a:alpha val="43137"/>
                </a:srgbClr>
              </a:outerShdw>
            </a:effectLst>
          </a:endParaRPr>
        </a:p>
      </dsp:txBody>
      <dsp:txXfrm>
        <a:off x="1830159" y="462517"/>
        <a:ext cx="388064" cy="546713"/>
      </dsp:txXfrm>
    </dsp:sp>
    <dsp:sp modelId="{0B8D3571-1260-40F8-A726-7DAE0DE21005}">
      <dsp:nvSpPr>
        <dsp:cNvPr id="0" name=""/>
        <dsp:cNvSpPr/>
      </dsp:nvSpPr>
      <dsp:spPr>
        <a:xfrm>
          <a:off x="2307693" y="441524"/>
          <a:ext cx="1123405" cy="588699"/>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b="1" kern="1200" dirty="0" smtClean="0">
              <a:effectLst>
                <a:outerShdw blurRad="38100" dist="38100" dir="2700000" algn="tl">
                  <a:srgbClr val="000000">
                    <a:alpha val="43137"/>
                  </a:srgbClr>
                </a:outerShdw>
              </a:effectLst>
            </a:rPr>
            <a:t>Step 5: Summarize &amp; Characterize Modules</a:t>
          </a:r>
          <a:endParaRPr lang="en-US" sz="1000" b="1" kern="1200" dirty="0">
            <a:effectLst>
              <a:outerShdw blurRad="38100" dist="38100" dir="2700000" algn="tl">
                <a:srgbClr val="000000">
                  <a:alpha val="43137"/>
                </a:srgbClr>
              </a:outerShdw>
            </a:effectLst>
          </a:endParaRPr>
        </a:p>
      </dsp:txBody>
      <dsp:txXfrm>
        <a:off x="2336431" y="470262"/>
        <a:ext cx="1065929" cy="53122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52A2DA1E-0435-49B8-848D-9AA98A45A1CD}" type="datetimeFigureOut">
              <a:rPr lang="en-US" smtClean="0"/>
              <a:t>3/11/2019</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30D70381-12BA-4DC0-B030-BE8C1AE32319}" type="slidenum">
              <a:rPr lang="en-US" smtClean="0"/>
              <a:t>‹#›</a:t>
            </a:fld>
            <a:endParaRPr lang="en-US"/>
          </a:p>
        </p:txBody>
      </p:sp>
    </p:spTree>
    <p:extLst>
      <p:ext uri="{BB962C8B-B14F-4D97-AF65-F5344CB8AC3E}">
        <p14:creationId xmlns:p14="http://schemas.microsoft.com/office/powerpoint/2010/main" val="1291889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B89F928-DD57-4D51-8C3E-C456D757565C}" type="slidenum">
              <a:rPr lang="en-US" smtClean="0"/>
              <a:t>1</a:t>
            </a:fld>
            <a:endParaRPr lang="en-US"/>
          </a:p>
        </p:txBody>
      </p:sp>
    </p:spTree>
    <p:extLst>
      <p:ext uri="{BB962C8B-B14F-4D97-AF65-F5344CB8AC3E}">
        <p14:creationId xmlns:p14="http://schemas.microsoft.com/office/powerpoint/2010/main" val="26947014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Call these meta-modules</a:t>
            </a:r>
            <a:endParaRPr lang="en-US" dirty="0"/>
          </a:p>
        </p:txBody>
      </p:sp>
      <p:sp>
        <p:nvSpPr>
          <p:cNvPr id="4" name="Slide Number Placeholder 3"/>
          <p:cNvSpPr>
            <a:spLocks noGrp="1"/>
          </p:cNvSpPr>
          <p:nvPr>
            <p:ph type="sldNum" sz="quarter" idx="10"/>
          </p:nvPr>
        </p:nvSpPr>
        <p:spPr/>
        <p:txBody>
          <a:bodyPr/>
          <a:lstStyle/>
          <a:p>
            <a:fld id="{9DA458F8-30D3-49DA-A464-242966BDC982}" type="slidenum">
              <a:rPr lang="en-US" smtClean="0"/>
              <a:t>29</a:t>
            </a:fld>
            <a:endParaRPr lang="en-US"/>
          </a:p>
        </p:txBody>
      </p:sp>
    </p:spTree>
    <p:extLst>
      <p:ext uri="{BB962C8B-B14F-4D97-AF65-F5344CB8AC3E}">
        <p14:creationId xmlns:p14="http://schemas.microsoft.com/office/powerpoint/2010/main" val="31917106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A458F8-30D3-49DA-A464-242966BDC982}" type="slidenum">
              <a:rPr lang="en-US" smtClean="0"/>
              <a:t>31</a:t>
            </a:fld>
            <a:endParaRPr lang="en-US"/>
          </a:p>
        </p:txBody>
      </p:sp>
    </p:spTree>
    <p:extLst>
      <p:ext uri="{BB962C8B-B14F-4D97-AF65-F5344CB8AC3E}">
        <p14:creationId xmlns:p14="http://schemas.microsoft.com/office/powerpoint/2010/main" val="1598699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 Blue lines are the contours of the RSS function around the OLS solution. The LASSO estimator is the point at which the innermost elliptical contour touches the diamond shaped LASSO penalty </a:t>
            </a:r>
            <a:endParaRPr lang="en-US" dirty="0"/>
          </a:p>
        </p:txBody>
      </p:sp>
      <p:sp>
        <p:nvSpPr>
          <p:cNvPr id="4" name="Slide Number Placeholder 3"/>
          <p:cNvSpPr>
            <a:spLocks noGrp="1"/>
          </p:cNvSpPr>
          <p:nvPr>
            <p:ph type="sldNum" sz="quarter" idx="10"/>
          </p:nvPr>
        </p:nvSpPr>
        <p:spPr/>
        <p:txBody>
          <a:bodyPr/>
          <a:lstStyle/>
          <a:p>
            <a:fld id="{98929524-C7AF-4798-A4A9-EF8112480D91}" type="slidenum">
              <a:rPr lang="en-US" smtClean="0"/>
              <a:t>37</a:t>
            </a:fld>
            <a:endParaRPr lang="en-US"/>
          </a:p>
        </p:txBody>
      </p:sp>
    </p:spTree>
    <p:extLst>
      <p:ext uri="{BB962C8B-B14F-4D97-AF65-F5344CB8AC3E}">
        <p14:creationId xmlns:p14="http://schemas.microsoft.com/office/powerpoint/2010/main" val="1734820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A458F8-30D3-49DA-A464-242966BDC982}" type="slidenum">
              <a:rPr lang="en-US" smtClean="0"/>
              <a:t>10</a:t>
            </a:fld>
            <a:endParaRPr lang="en-US"/>
          </a:p>
        </p:txBody>
      </p:sp>
    </p:spTree>
    <p:extLst>
      <p:ext uri="{BB962C8B-B14F-4D97-AF65-F5344CB8AC3E}">
        <p14:creationId xmlns:p14="http://schemas.microsoft.com/office/powerpoint/2010/main" val="3992796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Absolute minimum is 15 samples, but they don’t recommend less</a:t>
            </a:r>
            <a:r>
              <a:rPr lang="en-US" baseline="0" dirty="0" smtClean="0"/>
              <a:t> than 20. </a:t>
            </a:r>
            <a:endParaRPr lang="en-US" dirty="0"/>
          </a:p>
        </p:txBody>
      </p:sp>
      <p:sp>
        <p:nvSpPr>
          <p:cNvPr id="4" name="Slide Number Placeholder 3"/>
          <p:cNvSpPr>
            <a:spLocks noGrp="1"/>
          </p:cNvSpPr>
          <p:nvPr>
            <p:ph type="sldNum" sz="quarter" idx="10"/>
          </p:nvPr>
        </p:nvSpPr>
        <p:spPr/>
        <p:txBody>
          <a:bodyPr/>
          <a:lstStyle/>
          <a:p>
            <a:fld id="{9DA458F8-30D3-49DA-A464-242966BDC982}" type="slidenum">
              <a:rPr lang="en-US" smtClean="0"/>
              <a:t>11</a:t>
            </a:fld>
            <a:endParaRPr lang="en-US"/>
          </a:p>
        </p:txBody>
      </p:sp>
    </p:spTree>
    <p:extLst>
      <p:ext uri="{BB962C8B-B14F-4D97-AF65-F5344CB8AC3E}">
        <p14:creationId xmlns:p14="http://schemas.microsoft.com/office/powerpoint/2010/main" val="816050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A458F8-30D3-49DA-A464-242966BDC982}" type="slidenum">
              <a:rPr lang="en-US" smtClean="0"/>
              <a:t>14</a:t>
            </a:fld>
            <a:endParaRPr lang="en-US"/>
          </a:p>
        </p:txBody>
      </p:sp>
    </p:spTree>
    <p:extLst>
      <p:ext uri="{BB962C8B-B14F-4D97-AF65-F5344CB8AC3E}">
        <p14:creationId xmlns:p14="http://schemas.microsoft.com/office/powerpoint/2010/main" val="3754943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A458F8-30D3-49DA-A464-242966BDC982}" type="slidenum">
              <a:rPr lang="en-US" smtClean="0"/>
              <a:t>20</a:t>
            </a:fld>
            <a:endParaRPr lang="en-US"/>
          </a:p>
        </p:txBody>
      </p:sp>
    </p:spTree>
    <p:extLst>
      <p:ext uri="{BB962C8B-B14F-4D97-AF65-F5344CB8AC3E}">
        <p14:creationId xmlns:p14="http://schemas.microsoft.com/office/powerpoint/2010/main" val="3993010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surprising</a:t>
            </a:r>
            <a:r>
              <a:rPr lang="en-US" baseline="0" dirty="0" smtClean="0"/>
              <a:t> the # probe sets placed into modules is highest in whole brain.  We filtered on DABG on whole brain and were able to apply a mask….</a:t>
            </a:r>
            <a:endParaRPr lang="en-US" dirty="0"/>
          </a:p>
        </p:txBody>
      </p:sp>
      <p:sp>
        <p:nvSpPr>
          <p:cNvPr id="4" name="Slide Number Placeholder 3"/>
          <p:cNvSpPr>
            <a:spLocks noGrp="1"/>
          </p:cNvSpPr>
          <p:nvPr>
            <p:ph type="sldNum" sz="quarter" idx="10"/>
          </p:nvPr>
        </p:nvSpPr>
        <p:spPr/>
        <p:txBody>
          <a:bodyPr/>
          <a:lstStyle/>
          <a:p>
            <a:fld id="{9DA458F8-30D3-49DA-A464-242966BDC982}" type="slidenum">
              <a:rPr lang="en-US" smtClean="0"/>
              <a:t>21</a:t>
            </a:fld>
            <a:endParaRPr lang="en-US"/>
          </a:p>
        </p:txBody>
      </p:sp>
    </p:spTree>
    <p:extLst>
      <p:ext uri="{BB962C8B-B14F-4D97-AF65-F5344CB8AC3E}">
        <p14:creationId xmlns:p14="http://schemas.microsoft.com/office/powerpoint/2010/main" val="1834516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Rps15a</a:t>
            </a:r>
            <a:r>
              <a:rPr lang="en-US" baseline="0" dirty="0" smtClean="0"/>
              <a:t> = ribosomal protein S15A</a:t>
            </a:r>
          </a:p>
          <a:p>
            <a:r>
              <a:rPr lang="en-US" baseline="0" dirty="0" smtClean="0"/>
              <a:t>The minimum % variance explained by candidate eigengene in whole brain = 91%</a:t>
            </a:r>
          </a:p>
          <a:p>
            <a:endParaRPr lang="en-US" dirty="0"/>
          </a:p>
        </p:txBody>
      </p:sp>
      <p:sp>
        <p:nvSpPr>
          <p:cNvPr id="4" name="Slide Number Placeholder 3"/>
          <p:cNvSpPr>
            <a:spLocks noGrp="1"/>
          </p:cNvSpPr>
          <p:nvPr>
            <p:ph type="sldNum" sz="quarter" idx="10"/>
          </p:nvPr>
        </p:nvSpPr>
        <p:spPr/>
        <p:txBody>
          <a:bodyPr/>
          <a:lstStyle/>
          <a:p>
            <a:fld id="{9DA458F8-30D3-49DA-A464-242966BDC982}" type="slidenum">
              <a:rPr lang="en-US" smtClean="0"/>
              <a:t>22</a:t>
            </a:fld>
            <a:endParaRPr lang="en-US"/>
          </a:p>
        </p:txBody>
      </p:sp>
    </p:spTree>
    <p:extLst>
      <p:ext uri="{BB962C8B-B14F-4D97-AF65-F5344CB8AC3E}">
        <p14:creationId xmlns:p14="http://schemas.microsoft.com/office/powerpoint/2010/main" val="1034029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A458F8-30D3-49DA-A464-242966BDC982}" type="slidenum">
              <a:rPr lang="en-US" smtClean="0"/>
              <a:t>24</a:t>
            </a:fld>
            <a:endParaRPr lang="en-US"/>
          </a:p>
        </p:txBody>
      </p:sp>
    </p:spTree>
    <p:extLst>
      <p:ext uri="{BB962C8B-B14F-4D97-AF65-F5344CB8AC3E}">
        <p14:creationId xmlns:p14="http://schemas.microsoft.com/office/powerpoint/2010/main" val="1605065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A458F8-30D3-49DA-A464-242966BDC982}" type="slidenum">
              <a:rPr lang="en-US" smtClean="0"/>
              <a:t>27</a:t>
            </a:fld>
            <a:endParaRPr lang="en-US"/>
          </a:p>
        </p:txBody>
      </p:sp>
    </p:spTree>
    <p:extLst>
      <p:ext uri="{BB962C8B-B14F-4D97-AF65-F5344CB8AC3E}">
        <p14:creationId xmlns:p14="http://schemas.microsoft.com/office/powerpoint/2010/main" val="1799606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smtClean="0"/>
              <a:t>Lecture 15: 12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sp>
        <p:nvSpPr>
          <p:cNvPr id="6" name="Slide Number Placeholder 5"/>
          <p:cNvSpPr>
            <a:spLocks noGrp="1"/>
          </p:cNvSpPr>
          <p:nvPr>
            <p:ph type="sldNum" sz="quarter" idx="12"/>
          </p:nvPr>
        </p:nvSpPr>
        <p:spPr/>
        <p:txBody>
          <a:bodyPr/>
          <a:lstStyle/>
          <a:p>
            <a:fld id="{755AB0A4-9D27-4DAD-8CC9-8D25FC96310B}" type="slidenum">
              <a:rPr lang="en-US" smtClean="0"/>
              <a:t>‹#›</a:t>
            </a:fld>
            <a:endParaRPr lang="en-US"/>
          </a:p>
        </p:txBody>
      </p:sp>
    </p:spTree>
    <p:extLst>
      <p:ext uri="{BB962C8B-B14F-4D97-AF65-F5344CB8AC3E}">
        <p14:creationId xmlns:p14="http://schemas.microsoft.com/office/powerpoint/2010/main" val="14145112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Lecture 15: 12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sp>
        <p:nvSpPr>
          <p:cNvPr id="6" name="Slide Number Placeholder 5"/>
          <p:cNvSpPr>
            <a:spLocks noGrp="1"/>
          </p:cNvSpPr>
          <p:nvPr>
            <p:ph type="sldNum" sz="quarter" idx="12"/>
          </p:nvPr>
        </p:nvSpPr>
        <p:spPr/>
        <p:txBody>
          <a:bodyPr/>
          <a:lstStyle/>
          <a:p>
            <a:fld id="{755AB0A4-9D27-4DAD-8CC9-8D25FC96310B}" type="slidenum">
              <a:rPr lang="en-US" smtClean="0"/>
              <a:t>‹#›</a:t>
            </a:fld>
            <a:endParaRPr lang="en-US"/>
          </a:p>
        </p:txBody>
      </p:sp>
    </p:spTree>
    <p:extLst>
      <p:ext uri="{BB962C8B-B14F-4D97-AF65-F5344CB8AC3E}">
        <p14:creationId xmlns:p14="http://schemas.microsoft.com/office/powerpoint/2010/main" val="1997874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Lecture 15: 12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sp>
        <p:nvSpPr>
          <p:cNvPr id="6" name="Slide Number Placeholder 5"/>
          <p:cNvSpPr>
            <a:spLocks noGrp="1"/>
          </p:cNvSpPr>
          <p:nvPr>
            <p:ph type="sldNum" sz="quarter" idx="12"/>
          </p:nvPr>
        </p:nvSpPr>
        <p:spPr/>
        <p:txBody>
          <a:bodyPr/>
          <a:lstStyle/>
          <a:p>
            <a:fld id="{755AB0A4-9D27-4DAD-8CC9-8D25FC96310B}" type="slidenum">
              <a:rPr lang="en-US" smtClean="0"/>
              <a:t>‹#›</a:t>
            </a:fld>
            <a:endParaRPr lang="en-US"/>
          </a:p>
        </p:txBody>
      </p:sp>
    </p:spTree>
    <p:extLst>
      <p:ext uri="{BB962C8B-B14F-4D97-AF65-F5344CB8AC3E}">
        <p14:creationId xmlns:p14="http://schemas.microsoft.com/office/powerpoint/2010/main" val="2621987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Lecture 15: 12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sp>
        <p:nvSpPr>
          <p:cNvPr id="6" name="Slide Number Placeholder 5"/>
          <p:cNvSpPr>
            <a:spLocks noGrp="1"/>
          </p:cNvSpPr>
          <p:nvPr>
            <p:ph type="sldNum" sz="quarter" idx="12"/>
          </p:nvPr>
        </p:nvSpPr>
        <p:spPr/>
        <p:txBody>
          <a:bodyPr/>
          <a:lstStyle/>
          <a:p>
            <a:fld id="{755AB0A4-9D27-4DAD-8CC9-8D25FC96310B}" type="slidenum">
              <a:rPr lang="en-US" smtClean="0"/>
              <a:t>‹#›</a:t>
            </a:fld>
            <a:endParaRPr lang="en-US"/>
          </a:p>
        </p:txBody>
      </p:sp>
    </p:spTree>
    <p:extLst>
      <p:ext uri="{BB962C8B-B14F-4D97-AF65-F5344CB8AC3E}">
        <p14:creationId xmlns:p14="http://schemas.microsoft.com/office/powerpoint/2010/main" val="1209785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r>
              <a:rPr lang="en-US" smtClean="0"/>
              <a:t>Lecture 15: 12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sp>
        <p:nvSpPr>
          <p:cNvPr id="6" name="Slide Number Placeholder 5"/>
          <p:cNvSpPr>
            <a:spLocks noGrp="1"/>
          </p:cNvSpPr>
          <p:nvPr>
            <p:ph type="sldNum" sz="quarter" idx="12"/>
          </p:nvPr>
        </p:nvSpPr>
        <p:spPr/>
        <p:txBody>
          <a:bodyPr/>
          <a:lstStyle/>
          <a:p>
            <a:fld id="{755AB0A4-9D27-4DAD-8CC9-8D25FC96310B}" type="slidenum">
              <a:rPr lang="en-US" smtClean="0"/>
              <a:t>‹#›</a:t>
            </a:fld>
            <a:endParaRPr lang="en-US"/>
          </a:p>
        </p:txBody>
      </p:sp>
    </p:spTree>
    <p:extLst>
      <p:ext uri="{BB962C8B-B14F-4D97-AF65-F5344CB8AC3E}">
        <p14:creationId xmlns:p14="http://schemas.microsoft.com/office/powerpoint/2010/main" val="3353118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t>Lecture 15: 12 March 2019</a:t>
            </a:r>
            <a:endParaRPr lang="en-US"/>
          </a:p>
        </p:txBody>
      </p:sp>
      <p:sp>
        <p:nvSpPr>
          <p:cNvPr id="6" name="Footer Placeholder 5"/>
          <p:cNvSpPr>
            <a:spLocks noGrp="1"/>
          </p:cNvSpPr>
          <p:nvPr>
            <p:ph type="ftr" sz="quarter" idx="11"/>
          </p:nvPr>
        </p:nvSpPr>
        <p:spPr/>
        <p:txBody>
          <a:bodyPr/>
          <a:lstStyle/>
          <a:p>
            <a:r>
              <a:rPr lang="en-US" smtClean="0"/>
              <a:t>BIOS 6660 Spring 2019</a:t>
            </a:r>
            <a:endParaRPr lang="en-US"/>
          </a:p>
        </p:txBody>
      </p:sp>
      <p:sp>
        <p:nvSpPr>
          <p:cNvPr id="7" name="Slide Number Placeholder 6"/>
          <p:cNvSpPr>
            <a:spLocks noGrp="1"/>
          </p:cNvSpPr>
          <p:nvPr>
            <p:ph type="sldNum" sz="quarter" idx="12"/>
          </p:nvPr>
        </p:nvSpPr>
        <p:spPr/>
        <p:txBody>
          <a:bodyPr/>
          <a:lstStyle/>
          <a:p>
            <a:fld id="{755AB0A4-9D27-4DAD-8CC9-8D25FC96310B}" type="slidenum">
              <a:rPr lang="en-US" smtClean="0"/>
              <a:t>‹#›</a:t>
            </a:fld>
            <a:endParaRPr lang="en-US"/>
          </a:p>
        </p:txBody>
      </p:sp>
    </p:spTree>
    <p:extLst>
      <p:ext uri="{BB962C8B-B14F-4D97-AF65-F5344CB8AC3E}">
        <p14:creationId xmlns:p14="http://schemas.microsoft.com/office/powerpoint/2010/main" val="1755558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t>Lecture 15: 12 March 2019</a:t>
            </a:r>
            <a:endParaRPr lang="en-US"/>
          </a:p>
        </p:txBody>
      </p:sp>
      <p:sp>
        <p:nvSpPr>
          <p:cNvPr id="8" name="Footer Placeholder 7"/>
          <p:cNvSpPr>
            <a:spLocks noGrp="1"/>
          </p:cNvSpPr>
          <p:nvPr>
            <p:ph type="ftr" sz="quarter" idx="11"/>
          </p:nvPr>
        </p:nvSpPr>
        <p:spPr/>
        <p:txBody>
          <a:bodyPr/>
          <a:lstStyle/>
          <a:p>
            <a:r>
              <a:rPr lang="en-US" smtClean="0"/>
              <a:t>BIOS 6660 Spring 2019</a:t>
            </a:r>
            <a:endParaRPr lang="en-US"/>
          </a:p>
        </p:txBody>
      </p:sp>
      <p:sp>
        <p:nvSpPr>
          <p:cNvPr id="9" name="Slide Number Placeholder 8"/>
          <p:cNvSpPr>
            <a:spLocks noGrp="1"/>
          </p:cNvSpPr>
          <p:nvPr>
            <p:ph type="sldNum" sz="quarter" idx="12"/>
          </p:nvPr>
        </p:nvSpPr>
        <p:spPr/>
        <p:txBody>
          <a:bodyPr/>
          <a:lstStyle/>
          <a:p>
            <a:fld id="{755AB0A4-9D27-4DAD-8CC9-8D25FC96310B}" type="slidenum">
              <a:rPr lang="en-US" smtClean="0"/>
              <a:t>‹#›</a:t>
            </a:fld>
            <a:endParaRPr lang="en-US"/>
          </a:p>
        </p:txBody>
      </p:sp>
    </p:spTree>
    <p:extLst>
      <p:ext uri="{BB962C8B-B14F-4D97-AF65-F5344CB8AC3E}">
        <p14:creationId xmlns:p14="http://schemas.microsoft.com/office/powerpoint/2010/main" val="3385393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t>Lecture 15: 12 March 2019</a:t>
            </a:r>
            <a:endParaRPr lang="en-US"/>
          </a:p>
        </p:txBody>
      </p:sp>
      <p:sp>
        <p:nvSpPr>
          <p:cNvPr id="4" name="Footer Placeholder 3"/>
          <p:cNvSpPr>
            <a:spLocks noGrp="1"/>
          </p:cNvSpPr>
          <p:nvPr>
            <p:ph type="ftr" sz="quarter" idx="11"/>
          </p:nvPr>
        </p:nvSpPr>
        <p:spPr/>
        <p:txBody>
          <a:bodyPr/>
          <a:lstStyle/>
          <a:p>
            <a:r>
              <a:rPr lang="en-US" smtClean="0"/>
              <a:t>BIOS 6660 Spring 2019</a:t>
            </a:r>
            <a:endParaRPr lang="en-US"/>
          </a:p>
        </p:txBody>
      </p:sp>
      <p:sp>
        <p:nvSpPr>
          <p:cNvPr id="5" name="Slide Number Placeholder 4"/>
          <p:cNvSpPr>
            <a:spLocks noGrp="1"/>
          </p:cNvSpPr>
          <p:nvPr>
            <p:ph type="sldNum" sz="quarter" idx="12"/>
          </p:nvPr>
        </p:nvSpPr>
        <p:spPr/>
        <p:txBody>
          <a:bodyPr/>
          <a:lstStyle/>
          <a:p>
            <a:fld id="{755AB0A4-9D27-4DAD-8CC9-8D25FC96310B}" type="slidenum">
              <a:rPr lang="en-US" smtClean="0"/>
              <a:t>‹#›</a:t>
            </a:fld>
            <a:endParaRPr lang="en-US"/>
          </a:p>
        </p:txBody>
      </p:sp>
    </p:spTree>
    <p:extLst>
      <p:ext uri="{BB962C8B-B14F-4D97-AF65-F5344CB8AC3E}">
        <p14:creationId xmlns:p14="http://schemas.microsoft.com/office/powerpoint/2010/main" val="7806020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Lecture 15: 12 March 2019</a:t>
            </a:r>
            <a:endParaRPr lang="en-US"/>
          </a:p>
        </p:txBody>
      </p:sp>
      <p:sp>
        <p:nvSpPr>
          <p:cNvPr id="3" name="Footer Placeholder 2"/>
          <p:cNvSpPr>
            <a:spLocks noGrp="1"/>
          </p:cNvSpPr>
          <p:nvPr>
            <p:ph type="ftr" sz="quarter" idx="11"/>
          </p:nvPr>
        </p:nvSpPr>
        <p:spPr/>
        <p:txBody>
          <a:bodyPr/>
          <a:lstStyle/>
          <a:p>
            <a:r>
              <a:rPr lang="en-US" smtClean="0"/>
              <a:t>BIOS 6660 Spring 2019</a:t>
            </a:r>
            <a:endParaRPr lang="en-US"/>
          </a:p>
        </p:txBody>
      </p:sp>
      <p:sp>
        <p:nvSpPr>
          <p:cNvPr id="4" name="Slide Number Placeholder 3"/>
          <p:cNvSpPr>
            <a:spLocks noGrp="1"/>
          </p:cNvSpPr>
          <p:nvPr>
            <p:ph type="sldNum" sz="quarter" idx="12"/>
          </p:nvPr>
        </p:nvSpPr>
        <p:spPr/>
        <p:txBody>
          <a:bodyPr/>
          <a:lstStyle/>
          <a:p>
            <a:fld id="{755AB0A4-9D27-4DAD-8CC9-8D25FC96310B}" type="slidenum">
              <a:rPr lang="en-US" smtClean="0"/>
              <a:t>‹#›</a:t>
            </a:fld>
            <a:endParaRPr lang="en-US"/>
          </a:p>
        </p:txBody>
      </p:sp>
    </p:spTree>
    <p:extLst>
      <p:ext uri="{BB962C8B-B14F-4D97-AF65-F5344CB8AC3E}">
        <p14:creationId xmlns:p14="http://schemas.microsoft.com/office/powerpoint/2010/main" val="2287129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r>
              <a:rPr lang="en-US" smtClean="0"/>
              <a:t>Lecture 15: 12 March 2019</a:t>
            </a:r>
            <a:endParaRPr lang="en-US"/>
          </a:p>
        </p:txBody>
      </p:sp>
      <p:sp>
        <p:nvSpPr>
          <p:cNvPr id="6" name="Footer Placeholder 5"/>
          <p:cNvSpPr>
            <a:spLocks noGrp="1"/>
          </p:cNvSpPr>
          <p:nvPr>
            <p:ph type="ftr" sz="quarter" idx="11"/>
          </p:nvPr>
        </p:nvSpPr>
        <p:spPr/>
        <p:txBody>
          <a:bodyPr/>
          <a:lstStyle/>
          <a:p>
            <a:r>
              <a:rPr lang="en-US" smtClean="0"/>
              <a:t>BIOS 6660 Spring 2019</a:t>
            </a:r>
            <a:endParaRPr lang="en-US"/>
          </a:p>
        </p:txBody>
      </p:sp>
      <p:sp>
        <p:nvSpPr>
          <p:cNvPr id="7" name="Slide Number Placeholder 6"/>
          <p:cNvSpPr>
            <a:spLocks noGrp="1"/>
          </p:cNvSpPr>
          <p:nvPr>
            <p:ph type="sldNum" sz="quarter" idx="12"/>
          </p:nvPr>
        </p:nvSpPr>
        <p:spPr/>
        <p:txBody>
          <a:bodyPr/>
          <a:lstStyle/>
          <a:p>
            <a:fld id="{755AB0A4-9D27-4DAD-8CC9-8D25FC96310B}" type="slidenum">
              <a:rPr lang="en-US" smtClean="0"/>
              <a:t>‹#›</a:t>
            </a:fld>
            <a:endParaRPr lang="en-US"/>
          </a:p>
        </p:txBody>
      </p:sp>
    </p:spTree>
    <p:extLst>
      <p:ext uri="{BB962C8B-B14F-4D97-AF65-F5344CB8AC3E}">
        <p14:creationId xmlns:p14="http://schemas.microsoft.com/office/powerpoint/2010/main" val="2434734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r>
              <a:rPr lang="en-US" smtClean="0"/>
              <a:t>Lecture 15: 12 March 2019</a:t>
            </a:r>
            <a:endParaRPr lang="en-US"/>
          </a:p>
        </p:txBody>
      </p:sp>
      <p:sp>
        <p:nvSpPr>
          <p:cNvPr id="6" name="Footer Placeholder 5"/>
          <p:cNvSpPr>
            <a:spLocks noGrp="1"/>
          </p:cNvSpPr>
          <p:nvPr>
            <p:ph type="ftr" sz="quarter" idx="11"/>
          </p:nvPr>
        </p:nvSpPr>
        <p:spPr/>
        <p:txBody>
          <a:bodyPr/>
          <a:lstStyle/>
          <a:p>
            <a:r>
              <a:rPr lang="en-US" smtClean="0"/>
              <a:t>BIOS 6660 Spring 2019</a:t>
            </a:r>
            <a:endParaRPr lang="en-US"/>
          </a:p>
        </p:txBody>
      </p:sp>
      <p:sp>
        <p:nvSpPr>
          <p:cNvPr id="7" name="Slide Number Placeholder 6"/>
          <p:cNvSpPr>
            <a:spLocks noGrp="1"/>
          </p:cNvSpPr>
          <p:nvPr>
            <p:ph type="sldNum" sz="quarter" idx="12"/>
          </p:nvPr>
        </p:nvSpPr>
        <p:spPr/>
        <p:txBody>
          <a:bodyPr/>
          <a:lstStyle/>
          <a:p>
            <a:fld id="{755AB0A4-9D27-4DAD-8CC9-8D25FC96310B}" type="slidenum">
              <a:rPr lang="en-US" smtClean="0"/>
              <a:t>‹#›</a:t>
            </a:fld>
            <a:endParaRPr lang="en-US"/>
          </a:p>
        </p:txBody>
      </p:sp>
    </p:spTree>
    <p:extLst>
      <p:ext uri="{BB962C8B-B14F-4D97-AF65-F5344CB8AC3E}">
        <p14:creationId xmlns:p14="http://schemas.microsoft.com/office/powerpoint/2010/main" val="4200565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Lecture 15: 12 March 2019</a:t>
            </a: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BIOS 6660 Spring 2019</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5AB0A4-9D27-4DAD-8CC9-8D25FC96310B}" type="slidenum">
              <a:rPr lang="en-US" smtClean="0"/>
              <a:t>‹#›</a:t>
            </a:fld>
            <a:endParaRPr lang="en-US"/>
          </a:p>
        </p:txBody>
      </p:sp>
    </p:spTree>
    <p:extLst>
      <p:ext uri="{BB962C8B-B14F-4D97-AF65-F5344CB8AC3E}">
        <p14:creationId xmlns:p14="http://schemas.microsoft.com/office/powerpoint/2010/main" val="1040038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20.png"/><Relationship Id="rId7" Type="http://schemas.openxmlformats.org/officeDocument/2006/relationships/diagramLayout" Target="../diagrams/layout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Data" Target="../diagrams/data2.xml"/><Relationship Id="rId5" Type="http://schemas.openxmlformats.org/officeDocument/2006/relationships/image" Target="../media/image40.png"/><Relationship Id="rId10" Type="http://schemas.microsoft.com/office/2007/relationships/diagramDrawing" Target="../diagrams/drawing2.xml"/><Relationship Id="rId4" Type="http://schemas.openxmlformats.org/officeDocument/2006/relationships/image" Target="../media/image30.png"/><Relationship Id="rId9" Type="http://schemas.openxmlformats.org/officeDocument/2006/relationships/diagramColors" Target="../diagrams/colors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13" Type="http://schemas.microsoft.com/office/2007/relationships/diagramDrawing" Target="../diagrams/drawing4.xml"/><Relationship Id="rId3" Type="http://schemas.openxmlformats.org/officeDocument/2006/relationships/notesSlide" Target="../notesSlides/notesSlide4.xml"/><Relationship Id="rId7" Type="http://schemas.openxmlformats.org/officeDocument/2006/relationships/image" Target="../media/image10.png"/><Relationship Id="rId12" Type="http://schemas.openxmlformats.org/officeDocument/2006/relationships/diagramColors" Target="../diagrams/colors4.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diagramQuickStyle" Target="../diagrams/quickStyle4.xml"/><Relationship Id="rId5" Type="http://schemas.openxmlformats.org/officeDocument/2006/relationships/image" Target="../media/image12.png"/><Relationship Id="rId10" Type="http://schemas.openxmlformats.org/officeDocument/2006/relationships/diagramLayout" Target="../diagrams/layout4.xml"/><Relationship Id="rId4" Type="http://schemas.openxmlformats.org/officeDocument/2006/relationships/image" Target="../media/image11.png"/><Relationship Id="rId9" Type="http://schemas.openxmlformats.org/officeDocument/2006/relationships/diagramData" Target="../diagrams/data4.xml"/></Relationships>
</file>

<file path=ppt/slides/_rels/slide15.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9.jpeg"/><Relationship Id="rId7" Type="http://schemas.openxmlformats.org/officeDocument/2006/relationships/diagramColors" Target="../diagrams/colors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Layout" Target="../slideLayouts/slideLayout6.xml"/><Relationship Id="rId5" Type="http://schemas.openxmlformats.org/officeDocument/2006/relationships/image" Target="../media/image26.jpeg"/><Relationship Id="rId4" Type="http://schemas.openxmlformats.org/officeDocument/2006/relationships/image" Target="../media/image25.jpe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towardsdatascience.com/the-5-clustering-algorithms-data-scientists-need-to-know-a36d136ef68" TargetMode="External"/><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www.youtube.com/watch?v=LDRbO9a6XPU"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r-bloggers.com/how-to-implement-random-forests-in-r/"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labs.genetics.ucla.edu/horvath/CoexpressionNetwork/Rpackages/WGCNA/Tutorials/" TargetMode="External"/><Relationship Id="rId2" Type="http://schemas.openxmlformats.org/officeDocument/2006/relationships/hyperlink" Target="http://dibernardo.tigem.it/files/papers/2008/zhangbin-statappsgeneticsmolbio.pdf" TargetMode="External"/><Relationship Id="rId1" Type="http://schemas.openxmlformats.org/officeDocument/2006/relationships/slideLayout" Target="../slideLayouts/slideLayout2.xml"/><Relationship Id="rId4" Type="http://schemas.openxmlformats.org/officeDocument/2006/relationships/hyperlink" Target="https://labs.genetics.ucla.edu/horvath/CoexpressionNetwork/OverviewWGCNA.pd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RNA-</a:t>
            </a:r>
            <a:r>
              <a:rPr lang="en-US" dirty="0" err="1" smtClean="0"/>
              <a:t>Seq</a:t>
            </a:r>
            <a:r>
              <a:rPr lang="en-US" dirty="0" smtClean="0"/>
              <a:t> Data Analysis </a:t>
            </a:r>
            <a:r>
              <a:rPr lang="en-US" dirty="0" smtClean="0"/>
              <a:t>3</a:t>
            </a:r>
            <a:endParaRPr lang="en-US" dirty="0"/>
          </a:p>
        </p:txBody>
      </p:sp>
      <p:sp>
        <p:nvSpPr>
          <p:cNvPr id="3" name="Subtitle 2"/>
          <p:cNvSpPr>
            <a:spLocks noGrp="1"/>
          </p:cNvSpPr>
          <p:nvPr>
            <p:ph type="subTitle" idx="1"/>
          </p:nvPr>
        </p:nvSpPr>
        <p:spPr/>
        <p:txBody>
          <a:bodyPr/>
          <a:lstStyle/>
          <a:p>
            <a:r>
              <a:rPr lang="en-US" dirty="0"/>
              <a:t>Lauren Vanderlinden</a:t>
            </a:r>
          </a:p>
          <a:p>
            <a:r>
              <a:rPr lang="en-US" dirty="0"/>
              <a:t>BIOS 6660</a:t>
            </a:r>
          </a:p>
          <a:p>
            <a:r>
              <a:rPr lang="en-US" dirty="0"/>
              <a:t>Spring 2019</a:t>
            </a:r>
          </a:p>
          <a:p>
            <a:endParaRPr lang="en-US" dirty="0"/>
          </a:p>
        </p:txBody>
      </p:sp>
      <p:sp>
        <p:nvSpPr>
          <p:cNvPr id="4" name="Date Placeholder 3"/>
          <p:cNvSpPr>
            <a:spLocks noGrp="1"/>
          </p:cNvSpPr>
          <p:nvPr>
            <p:ph type="dt" sz="half" idx="10"/>
          </p:nvPr>
        </p:nvSpPr>
        <p:spPr/>
        <p:txBody>
          <a:bodyPr/>
          <a:lstStyle/>
          <a:p>
            <a:r>
              <a:rPr lang="en-US" smtClean="0"/>
              <a:t>Lecture 15: 12 March 2019</a:t>
            </a:r>
            <a:endParaRPr lang="en-US" dirty="0"/>
          </a:p>
        </p:txBody>
      </p:sp>
      <p:sp>
        <p:nvSpPr>
          <p:cNvPr id="5" name="Footer Placeholder 4"/>
          <p:cNvSpPr>
            <a:spLocks noGrp="1"/>
          </p:cNvSpPr>
          <p:nvPr>
            <p:ph type="ftr" sz="quarter" idx="11"/>
          </p:nvPr>
        </p:nvSpPr>
        <p:spPr/>
        <p:txBody>
          <a:bodyPr/>
          <a:lstStyle/>
          <a:p>
            <a:r>
              <a:rPr lang="en-US" dirty="0" smtClean="0"/>
              <a:t>BIOS 6660 Spring 2019</a:t>
            </a:r>
            <a:endParaRPr lang="en-US" dirty="0"/>
          </a:p>
        </p:txBody>
      </p:sp>
      <p:sp>
        <p:nvSpPr>
          <p:cNvPr id="6" name="Slide Number Placeholder 5"/>
          <p:cNvSpPr>
            <a:spLocks noGrp="1"/>
          </p:cNvSpPr>
          <p:nvPr>
            <p:ph type="sldNum" sz="quarter" idx="12"/>
          </p:nvPr>
        </p:nvSpPr>
        <p:spPr/>
        <p:txBody>
          <a:bodyPr/>
          <a:lstStyle/>
          <a:p>
            <a:fld id="{DBB0047F-B8D4-4984-835A-32873AD7555F}" type="slidenum">
              <a:rPr lang="en-US" smtClean="0"/>
              <a:t>1</a:t>
            </a:fld>
            <a:endParaRPr lang="en-US"/>
          </a:p>
        </p:txBody>
      </p:sp>
    </p:spTree>
    <p:extLst>
      <p:ext uri="{BB962C8B-B14F-4D97-AF65-F5344CB8AC3E}">
        <p14:creationId xmlns:p14="http://schemas.microsoft.com/office/powerpoint/2010/main" val="1591358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Constructing an Adjacency Matrix</a:t>
            </a:r>
            <a:endParaRPr lang="en-US" dirty="0"/>
          </a:p>
        </p:txBody>
      </p:sp>
      <p:sp>
        <p:nvSpPr>
          <p:cNvPr id="3" name="Content Placeholder 2"/>
          <p:cNvSpPr>
            <a:spLocks noGrp="1"/>
          </p:cNvSpPr>
          <p:nvPr>
            <p:ph idx="1"/>
          </p:nvPr>
        </p:nvSpPr>
        <p:spPr>
          <a:xfrm>
            <a:off x="457199" y="1571624"/>
            <a:ext cx="6741043" cy="5032375"/>
          </a:xfrm>
        </p:spPr>
        <p:txBody>
          <a:bodyPr>
            <a:normAutofit fontScale="92500"/>
          </a:bodyPr>
          <a:lstStyle/>
          <a:p>
            <a:pPr marL="514350" indent="-514350">
              <a:buFont typeface="+mj-lt"/>
              <a:buAutoNum type="arabicPeriod"/>
            </a:pPr>
            <a:r>
              <a:rPr lang="en-US" dirty="0" smtClean="0"/>
              <a:t>Correlate your genes </a:t>
            </a:r>
          </a:p>
          <a:p>
            <a:pPr lvl="1"/>
            <a:r>
              <a:rPr lang="en-US" b="1" dirty="0" err="1" smtClean="0"/>
              <a:t>corType</a:t>
            </a:r>
            <a:r>
              <a:rPr lang="en-US" dirty="0" smtClean="0"/>
              <a:t> options in package: “</a:t>
            </a:r>
            <a:r>
              <a:rPr lang="en-US" dirty="0" err="1" smtClean="0"/>
              <a:t>pearson</a:t>
            </a:r>
            <a:r>
              <a:rPr lang="en-US" dirty="0" smtClean="0"/>
              <a:t>” (default),  “</a:t>
            </a:r>
            <a:r>
              <a:rPr lang="en-US" dirty="0" err="1" smtClean="0"/>
              <a:t>bicor</a:t>
            </a:r>
            <a:r>
              <a:rPr lang="en-US" dirty="0" smtClean="0"/>
              <a:t>” (non-parametric option)</a:t>
            </a:r>
          </a:p>
          <a:p>
            <a:pPr lvl="1"/>
            <a:r>
              <a:rPr lang="en-US" dirty="0" err="1" smtClean="0"/>
              <a:t>Biweight</a:t>
            </a:r>
            <a:r>
              <a:rPr lang="en-US" dirty="0" smtClean="0"/>
              <a:t> </a:t>
            </a:r>
            <a:r>
              <a:rPr lang="en-US" dirty="0" err="1" smtClean="0"/>
              <a:t>midcorrelation</a:t>
            </a:r>
            <a:r>
              <a:rPr lang="en-US" dirty="0" smtClean="0"/>
              <a:t> (</a:t>
            </a:r>
            <a:r>
              <a:rPr lang="en-US" dirty="0" err="1" smtClean="0"/>
              <a:t>bicor</a:t>
            </a:r>
            <a:r>
              <a:rPr lang="en-US" dirty="0" smtClean="0"/>
              <a:t>) is median based (rather than mean based) </a:t>
            </a:r>
          </a:p>
          <a:p>
            <a:pPr marL="514350" indent="-514350">
              <a:buFont typeface="+mj-lt"/>
              <a:buAutoNum type="arabicPeriod"/>
            </a:pPr>
            <a:r>
              <a:rPr lang="en-US" dirty="0" smtClean="0"/>
              <a:t>Determine your network type</a:t>
            </a:r>
          </a:p>
          <a:p>
            <a:pPr lvl="1"/>
            <a:r>
              <a:rPr lang="en-US" b="1" dirty="0" err="1" smtClean="0"/>
              <a:t>networkType</a:t>
            </a:r>
            <a:r>
              <a:rPr lang="en-US" dirty="0" smtClean="0"/>
              <a:t> options in package: “unsigned” (default), “signed”, or “signed hybrid”</a:t>
            </a:r>
          </a:p>
          <a:p>
            <a:pPr lvl="1"/>
            <a:r>
              <a:rPr lang="en-US" dirty="0" smtClean="0"/>
              <a:t>Signed networks allows you to create module with only positively associated genes</a:t>
            </a:r>
          </a:p>
          <a:p>
            <a:pPr marL="514350" indent="-514350">
              <a:buFont typeface="+mj-lt"/>
              <a:buAutoNum type="arabicPeriod"/>
            </a:pPr>
            <a:r>
              <a:rPr lang="en-US" dirty="0" smtClean="0"/>
              <a:t>Choose a soft-thresholding power (</a:t>
            </a:r>
            <a:r>
              <a:rPr lang="el-GR" dirty="0" smtClean="0">
                <a:latin typeface="Gulim" panose="020B0600000101010101" pitchFamily="34" charset="-127"/>
                <a:ea typeface="Gulim" panose="020B0600000101010101" pitchFamily="34" charset="-127"/>
              </a:rPr>
              <a:t>β</a:t>
            </a:r>
            <a:r>
              <a:rPr lang="en-US" dirty="0" smtClean="0">
                <a:latin typeface="Gulim" panose="020B0600000101010101" pitchFamily="34" charset="-127"/>
                <a:ea typeface="Gulim" panose="020B0600000101010101" pitchFamily="34" charset="-127"/>
              </a:rPr>
              <a:t>) </a:t>
            </a:r>
            <a:r>
              <a:rPr lang="en-US" dirty="0" smtClean="0"/>
              <a:t> </a:t>
            </a:r>
          </a:p>
          <a:p>
            <a:pPr lvl="1"/>
            <a:r>
              <a:rPr lang="en-US" dirty="0" smtClean="0"/>
              <a:t>Choose a</a:t>
            </a:r>
            <a:r>
              <a:rPr lang="en-US" b="1" dirty="0" smtClean="0"/>
              <a:t> </a:t>
            </a:r>
            <a:r>
              <a:rPr lang="en-US" b="1" dirty="0" smtClean="0">
                <a:ea typeface="Gulim" panose="020B0600000101010101" pitchFamily="34" charset="-127"/>
              </a:rPr>
              <a:t>beta </a:t>
            </a:r>
            <a:r>
              <a:rPr lang="en-US" dirty="0" smtClean="0">
                <a:ea typeface="Gulim" panose="020B0600000101010101" pitchFamily="34" charset="-127"/>
              </a:rPr>
              <a:t>so you have a scale-free network</a:t>
            </a:r>
          </a:p>
          <a:p>
            <a:pPr marL="0" indent="0">
              <a:buNone/>
            </a:pPr>
            <a:r>
              <a:rPr lang="en-GB" altLang="en-US" dirty="0" smtClean="0">
                <a:latin typeface="Courier New" panose="02070309020205020404" pitchFamily="49" charset="0"/>
              </a:rPr>
              <a:t>adjacency()</a:t>
            </a:r>
            <a:endParaRPr lang="en-US" dirty="0"/>
          </a:p>
        </p:txBody>
      </p:sp>
      <p:sp>
        <p:nvSpPr>
          <p:cNvPr id="4" name="Slide Number Placeholder 3"/>
          <p:cNvSpPr>
            <a:spLocks noGrp="1"/>
          </p:cNvSpPr>
          <p:nvPr>
            <p:ph type="sldNum" sz="quarter" idx="12"/>
          </p:nvPr>
        </p:nvSpPr>
        <p:spPr/>
        <p:txBody>
          <a:bodyPr/>
          <a:lstStyle/>
          <a:p>
            <a:fld id="{A31D2A97-4EF1-4E69-BADC-F722CAE58668}" type="slidenum">
              <a:rPr lang="en-US" smtClean="0"/>
              <a:t>10</a:t>
            </a:fld>
            <a:endParaRPr lang="en-US"/>
          </a:p>
        </p:txBody>
      </p:sp>
      <p:grpSp>
        <p:nvGrpSpPr>
          <p:cNvPr id="9" name="Group 8"/>
          <p:cNvGrpSpPr/>
          <p:nvPr/>
        </p:nvGrpSpPr>
        <p:grpSpPr>
          <a:xfrm>
            <a:off x="7551029" y="1384006"/>
            <a:ext cx="4253023" cy="1499190"/>
            <a:chOff x="7825563" y="1765006"/>
            <a:chExt cx="3817088" cy="1499190"/>
          </a:xfrm>
        </p:grpSpPr>
        <p:sp>
          <p:nvSpPr>
            <p:cNvPr id="8" name="Rectangle 7"/>
            <p:cNvSpPr/>
            <p:nvPr/>
          </p:nvSpPr>
          <p:spPr>
            <a:xfrm>
              <a:off x="7825563" y="1765006"/>
              <a:ext cx="3817088" cy="149919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5"/>
                <p:cNvSpPr/>
                <p:nvPr/>
              </p:nvSpPr>
              <p:spPr>
                <a:xfrm>
                  <a:off x="8178298" y="1969271"/>
                  <a:ext cx="3111618" cy="56611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200" i="1" smtClean="0">
                                <a:latin typeface="Cambria Math" panose="02040503050406030204" pitchFamily="18" charset="0"/>
                              </a:rPr>
                            </m:ctrlPr>
                          </m:sSubPr>
                          <m:e>
                            <m:r>
                              <a:rPr lang="en-US" sz="2200" i="1">
                                <a:latin typeface="Cambria Math" panose="02040503050406030204" pitchFamily="18" charset="0"/>
                              </a:rPr>
                              <m:t>𝛼</m:t>
                            </m:r>
                          </m:e>
                          <m:sub>
                            <m:r>
                              <a:rPr lang="en-US" sz="2200" i="1">
                                <a:latin typeface="Cambria Math" panose="02040503050406030204" pitchFamily="18" charset="0"/>
                              </a:rPr>
                              <m:t>𝑖𝑗</m:t>
                            </m:r>
                          </m:sub>
                        </m:sSub>
                        <m:r>
                          <a:rPr lang="en-US" sz="2200" i="0">
                            <a:latin typeface="Cambria Math" panose="02040503050406030204" pitchFamily="18" charset="0"/>
                          </a:rPr>
                          <m:t>=</m:t>
                        </m:r>
                        <m:sSup>
                          <m:sSupPr>
                            <m:ctrlPr>
                              <a:rPr lang="en-US" sz="2200" i="1">
                                <a:latin typeface="Cambria Math" panose="02040503050406030204" pitchFamily="18" charset="0"/>
                              </a:rPr>
                            </m:ctrlPr>
                          </m:sSupPr>
                          <m:e>
                            <m:d>
                              <m:dPr>
                                <m:begChr m:val="|"/>
                                <m:endChr m:val="|"/>
                                <m:ctrlPr>
                                  <a:rPr lang="en-US" sz="2200" i="1">
                                    <a:latin typeface="Cambria Math" panose="02040503050406030204" pitchFamily="18" charset="0"/>
                                  </a:rPr>
                                </m:ctrlPr>
                              </m:dPr>
                              <m:e>
                                <m:r>
                                  <a:rPr lang="en-US" sz="2200" b="0" i="1" smtClean="0">
                                    <a:latin typeface="Cambria Math" panose="02040503050406030204" pitchFamily="18" charset="0"/>
                                  </a:rPr>
                                  <m:t>𝑐𝑜𝑟</m:t>
                                </m:r>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𝑥</m:t>
                                    </m:r>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 </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𝑥</m:t>
                                    </m:r>
                                  </m:e>
                                  <m:sub>
                                    <m:r>
                                      <a:rPr lang="en-US" sz="2200" b="0" i="1" smtClean="0">
                                        <a:latin typeface="Cambria Math" panose="02040503050406030204" pitchFamily="18" charset="0"/>
                                      </a:rPr>
                                      <m:t>𝑗</m:t>
                                    </m:r>
                                  </m:sub>
                                </m:sSub>
                                <m:r>
                                  <a:rPr lang="en-US" sz="2200" b="0" i="1" smtClean="0">
                                    <a:latin typeface="Cambria Math" panose="02040503050406030204" pitchFamily="18" charset="0"/>
                                  </a:rPr>
                                  <m:t>)</m:t>
                                </m:r>
                              </m:e>
                            </m:d>
                          </m:e>
                          <m:sup>
                            <m:r>
                              <a:rPr lang="en-US" sz="2200" i="1">
                                <a:latin typeface="Cambria Math" panose="02040503050406030204" pitchFamily="18" charset="0"/>
                              </a:rPr>
                              <m:t>𝛽</m:t>
                            </m:r>
                          </m:sup>
                        </m:sSup>
                      </m:oMath>
                    </m:oMathPara>
                  </a14:m>
                  <a:endParaRPr lang="en-US" sz="2200" dirty="0"/>
                </a:p>
              </p:txBody>
            </p:sp>
          </mc:Choice>
          <mc:Fallback xmlns="">
            <p:sp>
              <p:nvSpPr>
                <p:cNvPr id="6" name="Rectangle 5"/>
                <p:cNvSpPr>
                  <a:spLocks noRot="1" noChangeAspect="1" noMove="1" noResize="1" noEditPoints="1" noAdjustHandles="1" noChangeArrowheads="1" noChangeShapeType="1" noTextEdit="1"/>
                </p:cNvSpPr>
                <p:nvPr/>
              </p:nvSpPr>
              <p:spPr>
                <a:xfrm>
                  <a:off x="8178298" y="1969271"/>
                  <a:ext cx="3111618" cy="566117"/>
                </a:xfrm>
                <a:prstGeom prst="rect">
                  <a:avLst/>
                </a:prstGeom>
                <a:blipFill rotWithShape="0">
                  <a:blip r:embed="rId3"/>
                  <a:stretch>
                    <a:fillRect/>
                  </a:stretch>
                </a:blipFill>
              </p:spPr>
              <p:txBody>
                <a:bodyPr/>
                <a:lstStyle/>
                <a:p>
                  <a:r>
                    <a:rPr lang="en-US">
                      <a:noFill/>
                    </a:rPr>
                    <a:t> </a:t>
                  </a:r>
                </a:p>
              </p:txBody>
            </p:sp>
          </mc:Fallback>
        </mc:AlternateContent>
        <p:sp>
          <p:nvSpPr>
            <p:cNvPr id="7" name="TextBox 6"/>
            <p:cNvSpPr txBox="1"/>
            <p:nvPr/>
          </p:nvSpPr>
          <p:spPr>
            <a:xfrm>
              <a:off x="8744157" y="2655776"/>
              <a:ext cx="1979901" cy="369332"/>
            </a:xfrm>
            <a:prstGeom prst="rect">
              <a:avLst/>
            </a:prstGeom>
            <a:noFill/>
          </p:spPr>
          <p:txBody>
            <a:bodyPr wrap="none" rtlCol="0">
              <a:spAutoFit/>
            </a:bodyPr>
            <a:lstStyle/>
            <a:p>
              <a:r>
                <a:rPr lang="en-US" dirty="0" smtClean="0"/>
                <a:t>Unsigned Network </a:t>
              </a:r>
              <a:endParaRPr lang="en-US" dirty="0"/>
            </a:p>
          </p:txBody>
        </p:sp>
      </p:grpSp>
      <p:grpSp>
        <p:nvGrpSpPr>
          <p:cNvPr id="15" name="Group 14"/>
          <p:cNvGrpSpPr/>
          <p:nvPr/>
        </p:nvGrpSpPr>
        <p:grpSpPr>
          <a:xfrm>
            <a:off x="7551029" y="3060406"/>
            <a:ext cx="4253023" cy="1499190"/>
            <a:chOff x="7530495" y="4203406"/>
            <a:chExt cx="4253023" cy="1499190"/>
          </a:xfrm>
        </p:grpSpPr>
        <p:grpSp>
          <p:nvGrpSpPr>
            <p:cNvPr id="11" name="Group 10"/>
            <p:cNvGrpSpPr/>
            <p:nvPr/>
          </p:nvGrpSpPr>
          <p:grpSpPr>
            <a:xfrm>
              <a:off x="7530495" y="4203406"/>
              <a:ext cx="4253023" cy="1499190"/>
              <a:chOff x="7765909" y="1765006"/>
              <a:chExt cx="3817088" cy="1499190"/>
            </a:xfrm>
          </p:grpSpPr>
          <p:sp>
            <p:nvSpPr>
              <p:cNvPr id="12" name="Rectangle 11"/>
              <p:cNvSpPr/>
              <p:nvPr/>
            </p:nvSpPr>
            <p:spPr>
              <a:xfrm>
                <a:off x="7765909" y="1765006"/>
                <a:ext cx="3817088" cy="149919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899629" y="2655776"/>
                <a:ext cx="1549648" cy="369332"/>
              </a:xfrm>
              <a:prstGeom prst="rect">
                <a:avLst/>
              </a:prstGeom>
              <a:noFill/>
            </p:spPr>
            <p:txBody>
              <a:bodyPr wrap="none" rtlCol="0">
                <a:spAutoFit/>
              </a:bodyPr>
              <a:lstStyle/>
              <a:p>
                <a:r>
                  <a:rPr lang="en-US" dirty="0"/>
                  <a:t>S</a:t>
                </a:r>
                <a:r>
                  <a:rPr lang="en-US" dirty="0" smtClean="0"/>
                  <a:t>igned Network </a:t>
                </a:r>
                <a:endParaRPr lang="en-US" dirty="0"/>
              </a:p>
            </p:txBody>
          </p:sp>
        </p:grpSp>
        <mc:AlternateContent xmlns:mc="http://schemas.openxmlformats.org/markup-compatibility/2006" xmlns:a14="http://schemas.microsoft.com/office/drawing/2010/main">
          <mc:Choice Requires="a14">
            <p:sp>
              <p:nvSpPr>
                <p:cNvPr id="10" name="Rectangle 9"/>
                <p:cNvSpPr/>
                <p:nvPr/>
              </p:nvSpPr>
              <p:spPr>
                <a:xfrm>
                  <a:off x="7611992" y="4381092"/>
                  <a:ext cx="4090029" cy="5661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200" i="1" smtClean="0">
                                <a:latin typeface="Cambria Math" panose="02040503050406030204" pitchFamily="18" charset="0"/>
                              </a:rPr>
                            </m:ctrlPr>
                          </m:sSubPr>
                          <m:e>
                            <m:r>
                              <a:rPr lang="en-US" sz="2200" i="1">
                                <a:latin typeface="Cambria Math" panose="02040503050406030204" pitchFamily="18" charset="0"/>
                              </a:rPr>
                              <m:t>𝛼</m:t>
                            </m:r>
                          </m:e>
                          <m:sub>
                            <m:r>
                              <a:rPr lang="en-US" sz="2200" i="1">
                                <a:latin typeface="Cambria Math" panose="02040503050406030204" pitchFamily="18" charset="0"/>
                              </a:rPr>
                              <m:t>𝑖𝑗</m:t>
                            </m:r>
                          </m:sub>
                        </m:sSub>
                        <m:r>
                          <a:rPr lang="en-US" sz="2200" i="0">
                            <a:latin typeface="Cambria Math" panose="02040503050406030204" pitchFamily="18" charset="0"/>
                          </a:rPr>
                          <m:t>=</m:t>
                        </m:r>
                        <m:sSup>
                          <m:sSupPr>
                            <m:ctrlPr>
                              <a:rPr lang="en-US" sz="2200" i="1">
                                <a:latin typeface="Cambria Math" panose="02040503050406030204" pitchFamily="18" charset="0"/>
                              </a:rPr>
                            </m:ctrlPr>
                          </m:sSupPr>
                          <m:e>
                            <m:d>
                              <m:dPr>
                                <m:begChr m:val="|"/>
                                <m:endChr m:val="|"/>
                                <m:ctrlPr>
                                  <a:rPr lang="en-US" sz="2200" i="1">
                                    <a:latin typeface="Cambria Math" panose="02040503050406030204" pitchFamily="18" charset="0"/>
                                  </a:rPr>
                                </m:ctrlPr>
                              </m:dPr>
                              <m:e>
                                <m:d>
                                  <m:dPr>
                                    <m:endChr m:val=""/>
                                    <m:ctrlPr>
                                      <a:rPr lang="en-US" sz="2200" i="1">
                                        <a:latin typeface="Cambria Math" panose="02040503050406030204" pitchFamily="18" charset="0"/>
                                      </a:rPr>
                                    </m:ctrlPr>
                                  </m:dPr>
                                  <m:e>
                                    <m:r>
                                      <a:rPr lang="en-US" sz="2200" i="0">
                                        <a:latin typeface="Cambria Math" panose="02040503050406030204" pitchFamily="18" charset="0"/>
                                      </a:rPr>
                                      <m:t>0.5+ 0.5</m:t>
                                    </m:r>
                                    <m:r>
                                      <a:rPr lang="en-US" sz="2200" b="0" i="1" smtClean="0">
                                        <a:latin typeface="Cambria Math" panose="02040503050406030204" pitchFamily="18" charset="0"/>
                                      </a:rPr>
                                      <m:t>∗</m:t>
                                    </m:r>
                                    <m:r>
                                      <a:rPr lang="en-US" sz="2200" i="1">
                                        <a:latin typeface="Cambria Math" panose="02040503050406030204" pitchFamily="18" charset="0"/>
                                      </a:rPr>
                                      <m:t>𝑐𝑜𝑟</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𝑖</m:t>
                                            </m:r>
                                          </m:sub>
                                        </m:sSub>
                                        <m:r>
                                          <a:rPr lang="en-US" sz="2200" i="0">
                                            <a:latin typeface="Cambria Math" panose="02040503050406030204" pitchFamily="18" charset="0"/>
                                          </a:rPr>
                                          <m:t>, </m:t>
                                        </m:r>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𝑗</m:t>
                                            </m:r>
                                          </m:sub>
                                        </m:sSub>
                                      </m:e>
                                    </m:d>
                                  </m:e>
                                </m:d>
                              </m:e>
                            </m:d>
                          </m:e>
                          <m:sup>
                            <m:r>
                              <a:rPr lang="en-US" sz="2200" i="1">
                                <a:latin typeface="Cambria Math" panose="02040503050406030204" pitchFamily="18" charset="0"/>
                              </a:rPr>
                              <m:t>𝛽</m:t>
                            </m:r>
                          </m:sup>
                        </m:sSup>
                      </m:oMath>
                    </m:oMathPara>
                  </a14:m>
                  <a:endParaRPr lang="en-US" sz="2200" dirty="0"/>
                </a:p>
              </p:txBody>
            </p:sp>
          </mc:Choice>
          <mc:Fallback xmlns="">
            <p:sp>
              <p:nvSpPr>
                <p:cNvPr id="10" name="Rectangle 9"/>
                <p:cNvSpPr>
                  <a:spLocks noRot="1" noChangeAspect="1" noMove="1" noResize="1" noEditPoints="1" noAdjustHandles="1" noChangeArrowheads="1" noChangeShapeType="1" noTextEdit="1"/>
                </p:cNvSpPr>
                <p:nvPr/>
              </p:nvSpPr>
              <p:spPr>
                <a:xfrm>
                  <a:off x="7611992" y="4381092"/>
                  <a:ext cx="4090029" cy="566117"/>
                </a:xfrm>
                <a:prstGeom prst="rect">
                  <a:avLst/>
                </a:prstGeom>
                <a:blipFill rotWithShape="0">
                  <a:blip r:embed="rId4"/>
                  <a:stretch>
                    <a:fillRect/>
                  </a:stretch>
                </a:blipFill>
              </p:spPr>
              <p:txBody>
                <a:bodyPr/>
                <a:lstStyle/>
                <a:p>
                  <a:r>
                    <a:rPr lang="en-US">
                      <a:noFill/>
                    </a:rPr>
                    <a:t> </a:t>
                  </a:r>
                </a:p>
              </p:txBody>
            </p:sp>
          </mc:Fallback>
        </mc:AlternateContent>
      </p:grpSp>
      <p:grpSp>
        <p:nvGrpSpPr>
          <p:cNvPr id="16" name="Group 15"/>
          <p:cNvGrpSpPr/>
          <p:nvPr/>
        </p:nvGrpSpPr>
        <p:grpSpPr>
          <a:xfrm>
            <a:off x="7576429" y="4736806"/>
            <a:ext cx="4253023" cy="1499616"/>
            <a:chOff x="7530495" y="4203406"/>
            <a:chExt cx="4253023" cy="1499616"/>
          </a:xfrm>
        </p:grpSpPr>
        <p:grpSp>
          <p:nvGrpSpPr>
            <p:cNvPr id="17" name="Group 16"/>
            <p:cNvGrpSpPr/>
            <p:nvPr/>
          </p:nvGrpSpPr>
          <p:grpSpPr>
            <a:xfrm>
              <a:off x="7530495" y="4203406"/>
              <a:ext cx="4253023" cy="1499616"/>
              <a:chOff x="7765909" y="1765006"/>
              <a:chExt cx="3817088" cy="1499616"/>
            </a:xfrm>
          </p:grpSpPr>
          <p:sp>
            <p:nvSpPr>
              <p:cNvPr id="19" name="Rectangle 18"/>
              <p:cNvSpPr/>
              <p:nvPr/>
            </p:nvSpPr>
            <p:spPr>
              <a:xfrm>
                <a:off x="7765909" y="1765006"/>
                <a:ext cx="3817088" cy="1499616"/>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8899629" y="2782776"/>
                <a:ext cx="2158215" cy="369332"/>
              </a:xfrm>
              <a:prstGeom prst="rect">
                <a:avLst/>
              </a:prstGeom>
              <a:noFill/>
            </p:spPr>
            <p:txBody>
              <a:bodyPr wrap="none" rtlCol="0">
                <a:spAutoFit/>
              </a:bodyPr>
              <a:lstStyle/>
              <a:p>
                <a:r>
                  <a:rPr lang="en-US" dirty="0" smtClean="0"/>
                  <a:t>Signed Hybrid Network </a:t>
                </a:r>
                <a:endParaRPr lang="en-US" dirty="0"/>
              </a:p>
            </p:txBody>
          </p:sp>
        </p:grpSp>
        <mc:AlternateContent xmlns:mc="http://schemas.openxmlformats.org/markup-compatibility/2006" xmlns:a14="http://schemas.microsoft.com/office/drawing/2010/main">
          <mc:Choice Requires="a14">
            <p:sp>
              <p:nvSpPr>
                <p:cNvPr id="18" name="Rectangle 17"/>
                <p:cNvSpPr/>
                <p:nvPr/>
              </p:nvSpPr>
              <p:spPr>
                <a:xfrm>
                  <a:off x="7588138" y="4254092"/>
                  <a:ext cx="4137736" cy="9716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200" i="1" smtClean="0">
                                <a:latin typeface="Cambria Math" panose="02040503050406030204" pitchFamily="18" charset="0"/>
                              </a:rPr>
                            </m:ctrlPr>
                          </m:dPr>
                          <m:e>
                            <m:eqArr>
                              <m:eqArrPr>
                                <m:ctrlPr>
                                  <a:rPr lang="en-US" sz="2200" i="1" smtClean="0">
                                    <a:latin typeface="Cambria Math" panose="02040503050406030204" pitchFamily="18" charset="0"/>
                                  </a:rPr>
                                </m:ctrlPr>
                              </m:eqArrPr>
                              <m:e>
                                <m:sSub>
                                  <m:sSubPr>
                                    <m:ctrlPr>
                                      <a:rPr lang="en-US" sz="2200" i="1" smtClean="0">
                                        <a:latin typeface="Cambria Math" panose="02040503050406030204" pitchFamily="18" charset="0"/>
                                      </a:rPr>
                                    </m:ctrlPr>
                                  </m:sSubPr>
                                  <m:e>
                                    <m:r>
                                      <a:rPr lang="en-US" sz="2200" i="1">
                                        <a:latin typeface="Cambria Math" panose="02040503050406030204" pitchFamily="18" charset="0"/>
                                      </a:rPr>
                                      <m:t>𝛼</m:t>
                                    </m:r>
                                  </m:e>
                                  <m:sub>
                                    <m:r>
                                      <a:rPr lang="en-US" sz="2200" i="1">
                                        <a:latin typeface="Cambria Math" panose="02040503050406030204" pitchFamily="18" charset="0"/>
                                      </a:rPr>
                                      <m:t>𝑖𝑗</m:t>
                                    </m:r>
                                  </m:sub>
                                </m:sSub>
                                <m:r>
                                  <a:rPr lang="en-US" sz="2200" i="0">
                                    <a:latin typeface="Cambria Math" panose="02040503050406030204" pitchFamily="18" charset="0"/>
                                  </a:rPr>
                                  <m:t>=</m:t>
                                </m:r>
                                <m:r>
                                  <a:rPr lang="en-US" sz="2200" b="0" i="1" smtClean="0">
                                    <a:latin typeface="Cambria Math" panose="02040503050406030204" pitchFamily="18" charset="0"/>
                                  </a:rPr>
                                  <m:t>𝑐𝑜𝑟</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𝑥</m:t>
                                        </m:r>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 </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𝑥</m:t>
                                        </m:r>
                                      </m:e>
                                      <m:sub>
                                        <m:r>
                                          <a:rPr lang="en-US" sz="2200" b="0" i="1" smtClean="0">
                                            <a:latin typeface="Cambria Math" panose="02040503050406030204" pitchFamily="18" charset="0"/>
                                          </a:rPr>
                                          <m:t>𝑗</m:t>
                                        </m:r>
                                      </m:sub>
                                    </m:sSub>
                                    <m:r>
                                      <a:rPr lang="en-US" sz="2200" b="0" i="1" smtClean="0">
                                        <a:latin typeface="Cambria Math" panose="02040503050406030204" pitchFamily="18" charset="0"/>
                                      </a:rPr>
                                      <m:t>)</m:t>
                                    </m:r>
                                  </m:e>
                                  <m:sup>
                                    <m:r>
                                      <a:rPr lang="en-US" sz="2200" b="0" i="1" smtClean="0">
                                        <a:latin typeface="Cambria Math" panose="02040503050406030204" pitchFamily="18" charset="0"/>
                                        <a:ea typeface="Cambria Math" panose="02040503050406030204" pitchFamily="18" charset="0"/>
                                      </a:rPr>
                                      <m:t>𝛽</m:t>
                                    </m:r>
                                  </m:sup>
                                </m:sSup>
                                <m:r>
                                  <a:rPr lang="en-US" sz="2200" b="0" i="1" smtClean="0">
                                    <a:latin typeface="Cambria Math" panose="02040503050406030204" pitchFamily="18" charset="0"/>
                                  </a:rPr>
                                  <m:t>     </m:t>
                                </m:r>
                                <m:r>
                                  <a:rPr lang="en-US" sz="2200" b="0" i="1" dirty="0" smtClean="0">
                                    <a:latin typeface="Cambria Math" panose="02040503050406030204" pitchFamily="18" charset="0"/>
                                  </a:rPr>
                                  <m:t>𝑖𝑓</m:t>
                                </m:r>
                                <m:r>
                                  <a:rPr lang="en-US" sz="2200" b="0" i="1" dirty="0" smtClean="0">
                                    <a:latin typeface="Cambria Math" panose="02040503050406030204" pitchFamily="18" charset="0"/>
                                  </a:rPr>
                                  <m:t> </m:t>
                                </m:r>
                                <m:r>
                                  <a:rPr lang="en-US" sz="2200" b="0" i="1" dirty="0" smtClean="0">
                                    <a:latin typeface="Cambria Math" panose="02040503050406030204" pitchFamily="18" charset="0"/>
                                  </a:rPr>
                                  <m:t>𝑐𝑜𝑟</m:t>
                                </m:r>
                                <m:r>
                                  <a:rPr lang="en-US" sz="2200" b="0" i="1" dirty="0" smtClean="0">
                                    <a:latin typeface="Cambria Math" panose="02040503050406030204" pitchFamily="18" charset="0"/>
                                  </a:rPr>
                                  <m:t>&gt;0</m:t>
                                </m:r>
                              </m:e>
                              <m:e>
                                <m:sSub>
                                  <m:sSubPr>
                                    <m:ctrlPr>
                                      <a:rPr lang="en-US" sz="2200" i="1" smtClean="0">
                                        <a:latin typeface="Cambria Math" panose="02040503050406030204" pitchFamily="18" charset="0"/>
                                      </a:rPr>
                                    </m:ctrlPr>
                                  </m:sSubPr>
                                  <m:e>
                                    <m:r>
                                      <a:rPr lang="en-US" sz="2200" i="1">
                                        <a:latin typeface="Cambria Math" panose="02040503050406030204" pitchFamily="18" charset="0"/>
                                      </a:rPr>
                                      <m:t>𝛼</m:t>
                                    </m:r>
                                  </m:e>
                                  <m:sub>
                                    <m:r>
                                      <a:rPr lang="en-US" sz="2200" i="1">
                                        <a:latin typeface="Cambria Math" panose="02040503050406030204" pitchFamily="18" charset="0"/>
                                      </a:rPr>
                                      <m:t>𝑖𝑗</m:t>
                                    </m:r>
                                  </m:sub>
                                </m:sSub>
                                <m:r>
                                  <a:rPr lang="en-US" sz="2200" i="0">
                                    <a:latin typeface="Cambria Math" panose="02040503050406030204" pitchFamily="18" charset="0"/>
                                  </a:rPr>
                                  <m:t>=</m:t>
                                </m:r>
                                <m:r>
                                  <a:rPr lang="en-US" sz="2200" b="0" i="1" smtClean="0">
                                    <a:latin typeface="Cambria Math" panose="02040503050406030204" pitchFamily="18" charset="0"/>
                                  </a:rPr>
                                  <m:t>0</m:t>
                                </m:r>
                                <m:r>
                                  <m:rPr>
                                    <m:nor/>
                                  </m:rPr>
                                  <a:rPr lang="en-US" sz="2200" b="0" i="1" smtClean="0">
                                    <a:latin typeface="Cambria Math" panose="02040503050406030204" pitchFamily="18" charset="0"/>
                                  </a:rPr>
                                  <m:t> </m:t>
                                </m:r>
                                <m:r>
                                  <m:rPr>
                                    <m:nor/>
                                  </m:rPr>
                                  <a:rPr lang="en-US" sz="2200" b="0" i="1" dirty="0" smtClean="0"/>
                                  <m:t>                         </m:t>
                                </m:r>
                                <m:r>
                                  <m:rPr>
                                    <m:nor/>
                                  </m:rPr>
                                  <a:rPr lang="en-US" sz="2200" b="0" i="1" dirty="0" smtClean="0"/>
                                  <m:t>if</m:t>
                                </m:r>
                                <m:r>
                                  <m:rPr>
                                    <m:nor/>
                                  </m:rPr>
                                  <a:rPr lang="en-US" sz="2200" b="0" i="1" dirty="0" smtClean="0"/>
                                  <m:t> </m:t>
                                </m:r>
                                <m:r>
                                  <m:rPr>
                                    <m:nor/>
                                  </m:rPr>
                                  <a:rPr lang="en-US" sz="2200" b="0" i="1" dirty="0" smtClean="0"/>
                                  <m:t>cor</m:t>
                                </m:r>
                                <m:r>
                                  <m:rPr>
                                    <m:nor/>
                                  </m:rPr>
                                  <a:rPr lang="en-US" sz="2200" b="0" i="1" dirty="0" smtClean="0"/>
                                  <m:t> </m:t>
                                </m:r>
                                <m:r>
                                  <a:rPr lang="en-US" sz="2200" b="0" i="1" dirty="0" smtClean="0">
                                    <a:latin typeface="Cambria Math" panose="02040503050406030204" pitchFamily="18" charset="0"/>
                                    <a:ea typeface="Cambria Math" panose="02040503050406030204" pitchFamily="18" charset="0"/>
                                  </a:rPr>
                                  <m:t>≤0</m:t>
                                </m:r>
                              </m:e>
                            </m:eqArr>
                          </m:e>
                        </m:d>
                      </m:oMath>
                    </m:oMathPara>
                  </a14:m>
                  <a:endParaRPr lang="en-US" sz="2200" dirty="0"/>
                </a:p>
              </p:txBody>
            </p:sp>
          </mc:Choice>
          <mc:Fallback xmlns="">
            <p:sp>
              <p:nvSpPr>
                <p:cNvPr id="18" name="Rectangle 17"/>
                <p:cNvSpPr>
                  <a:spLocks noRot="1" noChangeAspect="1" noMove="1" noResize="1" noEditPoints="1" noAdjustHandles="1" noChangeArrowheads="1" noChangeShapeType="1" noTextEdit="1"/>
                </p:cNvSpPr>
                <p:nvPr/>
              </p:nvSpPr>
              <p:spPr>
                <a:xfrm>
                  <a:off x="7588138" y="4254092"/>
                  <a:ext cx="4137736" cy="971676"/>
                </a:xfrm>
                <a:prstGeom prst="rect">
                  <a:avLst/>
                </a:prstGeom>
                <a:blipFill rotWithShape="0">
                  <a:blip r:embed="rId5"/>
                  <a:stretch>
                    <a:fillRect/>
                  </a:stretch>
                </a:blipFill>
              </p:spPr>
              <p:txBody>
                <a:bodyPr/>
                <a:lstStyle/>
                <a:p>
                  <a:r>
                    <a:rPr lang="en-US">
                      <a:noFill/>
                    </a:rPr>
                    <a:t> </a:t>
                  </a:r>
                </a:p>
              </p:txBody>
            </p:sp>
          </mc:Fallback>
        </mc:AlternateContent>
      </p:grpSp>
      <p:sp>
        <p:nvSpPr>
          <p:cNvPr id="5" name="Date Placeholder 4"/>
          <p:cNvSpPr>
            <a:spLocks noGrp="1"/>
          </p:cNvSpPr>
          <p:nvPr>
            <p:ph type="dt" sz="half" idx="10"/>
          </p:nvPr>
        </p:nvSpPr>
        <p:spPr/>
        <p:txBody>
          <a:bodyPr/>
          <a:lstStyle/>
          <a:p>
            <a:r>
              <a:rPr lang="en-US" smtClean="0"/>
              <a:t>Lecture 15: 12 March 2019</a:t>
            </a:r>
            <a:endParaRPr lang="en-US"/>
          </a:p>
        </p:txBody>
      </p:sp>
      <p:sp>
        <p:nvSpPr>
          <p:cNvPr id="13" name="Footer Placeholder 12"/>
          <p:cNvSpPr>
            <a:spLocks noGrp="1"/>
          </p:cNvSpPr>
          <p:nvPr>
            <p:ph type="ftr" sz="quarter" idx="11"/>
          </p:nvPr>
        </p:nvSpPr>
        <p:spPr/>
        <p:txBody>
          <a:bodyPr/>
          <a:lstStyle/>
          <a:p>
            <a:r>
              <a:rPr lang="en-US" smtClean="0"/>
              <a:t>BIOS 6660 Spring 2019</a:t>
            </a:r>
            <a:endParaRPr lang="en-US"/>
          </a:p>
        </p:txBody>
      </p:sp>
      <p:graphicFrame>
        <p:nvGraphicFramePr>
          <p:cNvPr id="22" name="Diagram 21"/>
          <p:cNvGraphicFramePr/>
          <p:nvPr>
            <p:extLst>
              <p:ext uri="{D42A27DB-BD31-4B8C-83A1-F6EECF244321}">
                <p14:modId xmlns:p14="http://schemas.microsoft.com/office/powerpoint/2010/main" val="382505070"/>
              </p:ext>
            </p:extLst>
          </p:nvPr>
        </p:nvGraphicFramePr>
        <p:xfrm>
          <a:off x="8647612" y="174172"/>
          <a:ext cx="3152504" cy="111469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8853435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Choosing a </a:t>
            </a:r>
            <a:r>
              <a:rPr lang="el-GR" dirty="0" smtClean="0">
                <a:latin typeface="Gulim" panose="020B0600000101010101" pitchFamily="34" charset="-127"/>
                <a:ea typeface="Gulim" panose="020B0600000101010101" pitchFamily="34" charset="-127"/>
              </a:rPr>
              <a:t>β</a:t>
            </a:r>
            <a:r>
              <a:rPr lang="en-US" dirty="0" smtClean="0">
                <a:latin typeface="Gulim" panose="020B0600000101010101" pitchFamily="34" charset="-127"/>
                <a:ea typeface="Gulim" panose="020B0600000101010101" pitchFamily="34" charset="-127"/>
              </a:rPr>
              <a:t> Parameter</a:t>
            </a:r>
            <a:endParaRPr lang="en-US" dirty="0"/>
          </a:p>
        </p:txBody>
      </p:sp>
      <mc:AlternateContent xmlns:mc="http://schemas.openxmlformats.org/markup-compatibility/2006" xmlns:a14="http://schemas.microsoft.com/office/drawing/2010/main">
        <mc:Choice Requires="a14">
          <p:sp>
            <p:nvSpPr>
              <p:cNvPr id="14" name="Content Placeholder 13"/>
              <p:cNvSpPr>
                <a:spLocks noGrp="1"/>
              </p:cNvSpPr>
              <p:nvPr>
                <p:ph sz="half" idx="1"/>
              </p:nvPr>
            </p:nvSpPr>
            <p:spPr/>
            <p:txBody>
              <a:bodyPr>
                <a:normAutofit fontScale="92500" lnSpcReduction="10000"/>
              </a:bodyPr>
              <a:lstStyle/>
              <a:p>
                <a:r>
                  <a:rPr lang="en-US" dirty="0" smtClean="0"/>
                  <a:t>Connectivity (k) is defined as</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r>
                        <a:rPr lang="en-US" b="0" i="1" smtClean="0">
                          <a:latin typeface="Cambria Math" panose="02040503050406030204" pitchFamily="18" charset="0"/>
                        </a:rPr>
                        <m:t>= </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𝑖𝑗</m:t>
                              </m:r>
                            </m:sub>
                          </m:sSub>
                        </m:e>
                      </m:nary>
                    </m:oMath>
                  </m:oMathPara>
                </a14:m>
                <a:endParaRPr lang="en-US" b="0" dirty="0" smtClean="0"/>
              </a:p>
              <a:p>
                <a:r>
                  <a:rPr lang="en-US" dirty="0" smtClean="0"/>
                  <a:t>P(k) is the probability of k</a:t>
                </a:r>
              </a:p>
              <a:p>
                <a:r>
                  <a:rPr lang="en-US" dirty="0" smtClean="0"/>
                  <a:t>Should have a linear model for log(P(k)) vs. log(k)</a:t>
                </a:r>
              </a:p>
              <a:p>
                <a:r>
                  <a:rPr lang="en-US" dirty="0" smtClean="0"/>
                  <a:t>An R</a:t>
                </a:r>
                <a:r>
                  <a:rPr lang="en-US" baseline="30000" dirty="0" smtClean="0"/>
                  <a:t>2</a:t>
                </a:r>
                <a:r>
                  <a:rPr lang="en-US" dirty="0" smtClean="0"/>
                  <a:t> ≥ 0.8 is considered to be scale-free</a:t>
                </a:r>
                <a:endParaRPr lang="en-US" dirty="0"/>
              </a:p>
              <a:p>
                <a:r>
                  <a:rPr lang="en-US" dirty="0" smtClean="0"/>
                  <a:t>Default </a:t>
                </a:r>
                <a:r>
                  <a:rPr lang="el-GR" dirty="0" smtClean="0">
                    <a:latin typeface="Gulim" panose="020B0600000101010101" pitchFamily="34" charset="-127"/>
                    <a:ea typeface="Gulim" panose="020B0600000101010101" pitchFamily="34" charset="-127"/>
                  </a:rPr>
                  <a:t>β</a:t>
                </a:r>
                <a:r>
                  <a:rPr lang="en-US" dirty="0" smtClean="0">
                    <a:latin typeface="Gulim" panose="020B0600000101010101" pitchFamily="34" charset="-127"/>
                    <a:ea typeface="Gulim" panose="020B0600000101010101" pitchFamily="34" charset="-127"/>
                  </a:rPr>
                  <a:t> </a:t>
                </a:r>
                <a:r>
                  <a:rPr lang="en-US" dirty="0" smtClean="0">
                    <a:ea typeface="Gulim" panose="020B0600000101010101" pitchFamily="34" charset="-127"/>
                  </a:rPr>
                  <a:t>based on sample size</a:t>
                </a:r>
              </a:p>
              <a:p>
                <a:r>
                  <a:rPr lang="en-US" dirty="0" smtClean="0">
                    <a:ea typeface="Gulim" panose="020B0600000101010101" pitchFamily="34" charset="-127"/>
                  </a:rPr>
                  <a:t>Beware this takes some computational time…</a:t>
                </a:r>
              </a:p>
            </p:txBody>
          </p:sp>
        </mc:Choice>
        <mc:Fallback xmlns="">
          <p:sp>
            <p:nvSpPr>
              <p:cNvPr id="14" name="Content Placeholder 13"/>
              <p:cNvSpPr>
                <a:spLocks noGrp="1" noRot="1" noChangeAspect="1" noMove="1" noResize="1" noEditPoints="1" noAdjustHandles="1" noChangeArrowheads="1" noChangeShapeType="1" noTextEdit="1"/>
              </p:cNvSpPr>
              <p:nvPr>
                <p:ph sz="half" idx="1"/>
              </p:nvPr>
            </p:nvSpPr>
            <p:spPr>
              <a:blipFill rotWithShape="0">
                <a:blip r:embed="rId3"/>
                <a:stretch>
                  <a:fillRect l="-1882" t="-2801" b="-392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31D2A97-4EF1-4E69-BADC-F722CAE58668}" type="slidenum">
              <a:rPr lang="en-US" smtClean="0"/>
              <a:t>11</a:t>
            </a:fld>
            <a:endParaRPr lang="en-US"/>
          </a:p>
        </p:txBody>
      </p:sp>
      <p:pic>
        <p:nvPicPr>
          <p:cNvPr id="16" name="Picture 3"/>
          <p:cNvPicPr>
            <a:picLocks noGrp="1" noChangeAspect="1" noChangeArrowheads="1"/>
          </p:cNvPicPr>
          <p:nvPr>
            <p:ph sz="half" idx="2"/>
          </p:nvPr>
        </p:nvPicPr>
        <p:blipFill rotWithShape="1">
          <a:blip r:embed="rId4" cstate="print"/>
          <a:srcRect l="27421" t="14583" r="27379" b="5208"/>
          <a:stretch/>
        </p:blipFill>
        <p:spPr bwMode="auto">
          <a:xfrm>
            <a:off x="7122369" y="256134"/>
            <a:ext cx="4298484" cy="4288570"/>
          </a:xfrm>
          <a:prstGeom prst="rect">
            <a:avLst/>
          </a:prstGeom>
          <a:noFill/>
          <a:ln w="9525">
            <a:noFill/>
            <a:miter lim="800000"/>
            <a:headEnd/>
            <a:tailEnd/>
          </a:ln>
        </p:spPr>
      </p:pic>
      <p:pic>
        <p:nvPicPr>
          <p:cNvPr id="18" name="Picture 17"/>
          <p:cNvPicPr>
            <a:picLocks noChangeAspect="1"/>
          </p:cNvPicPr>
          <p:nvPr/>
        </p:nvPicPr>
        <p:blipFill rotWithShape="1">
          <a:blip r:embed="rId5"/>
          <a:srcRect l="15915" t="48436" r="65739" b="36166"/>
          <a:stretch/>
        </p:blipFill>
        <p:spPr>
          <a:xfrm>
            <a:off x="6118571" y="4678326"/>
            <a:ext cx="5871411" cy="1540043"/>
          </a:xfrm>
          <a:prstGeom prst="rect">
            <a:avLst/>
          </a:prstGeom>
        </p:spPr>
      </p:pic>
      <p:sp>
        <p:nvSpPr>
          <p:cNvPr id="2" name="Date Placeholder 1"/>
          <p:cNvSpPr>
            <a:spLocks noGrp="1"/>
          </p:cNvSpPr>
          <p:nvPr>
            <p:ph type="dt" sz="half" idx="10"/>
          </p:nvPr>
        </p:nvSpPr>
        <p:spPr/>
        <p:txBody>
          <a:bodyPr/>
          <a:lstStyle/>
          <a:p>
            <a:r>
              <a:rPr lang="en-US" smtClean="0"/>
              <a:t>Lecture 15: 12 March 2019</a:t>
            </a:r>
            <a:endParaRPr lang="en-US"/>
          </a:p>
        </p:txBody>
      </p:sp>
      <p:sp>
        <p:nvSpPr>
          <p:cNvPr id="3" name="Footer Placeholder 2"/>
          <p:cNvSpPr>
            <a:spLocks noGrp="1"/>
          </p:cNvSpPr>
          <p:nvPr>
            <p:ph type="ftr" sz="quarter" idx="11"/>
          </p:nvPr>
        </p:nvSpPr>
        <p:spPr/>
        <p:txBody>
          <a:bodyPr/>
          <a:lstStyle/>
          <a:p>
            <a:r>
              <a:rPr lang="en-US" smtClean="0"/>
              <a:t>BIOS 6660 Spring 2019</a:t>
            </a:r>
            <a:endParaRPr lang="en-US"/>
          </a:p>
        </p:txBody>
      </p:sp>
    </p:spTree>
    <p:extLst>
      <p:ext uri="{BB962C8B-B14F-4D97-AF65-F5344CB8AC3E}">
        <p14:creationId xmlns:p14="http://schemas.microsoft.com/office/powerpoint/2010/main" val="34990878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l="14556" t="21744" r="65546" b="47909"/>
          <a:stretch/>
        </p:blipFill>
        <p:spPr>
          <a:xfrm>
            <a:off x="1099457" y="1383121"/>
            <a:ext cx="9993086" cy="4762662"/>
          </a:xfrm>
          <a:prstGeom prst="rect">
            <a:avLst/>
          </a:prstGeom>
        </p:spPr>
      </p:pic>
      <p:sp>
        <p:nvSpPr>
          <p:cNvPr id="2" name="Title 1"/>
          <p:cNvSpPr>
            <a:spLocks noGrp="1"/>
          </p:cNvSpPr>
          <p:nvPr>
            <p:ph type="title"/>
          </p:nvPr>
        </p:nvSpPr>
        <p:spPr/>
        <p:txBody>
          <a:bodyPr/>
          <a:lstStyle/>
          <a:p>
            <a:r>
              <a:rPr lang="en-US" dirty="0" smtClean="0"/>
              <a:t>Power Adjacency vs Step Function</a:t>
            </a:r>
            <a:endParaRPr lang="en-US" dirty="0"/>
          </a:p>
        </p:txBody>
      </p:sp>
      <p:sp>
        <p:nvSpPr>
          <p:cNvPr id="5" name="Slide Number Placeholder 4"/>
          <p:cNvSpPr>
            <a:spLocks noGrp="1"/>
          </p:cNvSpPr>
          <p:nvPr>
            <p:ph type="sldNum" sz="quarter" idx="12"/>
          </p:nvPr>
        </p:nvSpPr>
        <p:spPr/>
        <p:txBody>
          <a:bodyPr/>
          <a:lstStyle/>
          <a:p>
            <a:fld id="{A31D2A97-4EF1-4E69-BADC-F722CAE58668}" type="slidenum">
              <a:rPr lang="en-US" smtClean="0"/>
              <a:t>12</a:t>
            </a:fld>
            <a:endParaRPr lang="en-US"/>
          </a:p>
        </p:txBody>
      </p:sp>
      <p:sp>
        <p:nvSpPr>
          <p:cNvPr id="7" name="Text Box 4"/>
          <p:cNvSpPr txBox="1">
            <a:spLocks noChangeArrowheads="1"/>
          </p:cNvSpPr>
          <p:nvPr/>
        </p:nvSpPr>
        <p:spPr bwMode="auto">
          <a:xfrm>
            <a:off x="1875260" y="1239825"/>
            <a:ext cx="842377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t>Unsigned Network                               </a:t>
            </a:r>
            <a:r>
              <a:rPr lang="en-US" altLang="en-US" dirty="0" smtClean="0"/>
              <a:t>	    Signed </a:t>
            </a:r>
            <a:r>
              <a:rPr lang="en-US" altLang="en-US" dirty="0"/>
              <a:t>Network                                </a:t>
            </a:r>
          </a:p>
        </p:txBody>
      </p:sp>
      <p:sp>
        <p:nvSpPr>
          <p:cNvPr id="9" name="Rectangle 8"/>
          <p:cNvSpPr/>
          <p:nvPr/>
        </p:nvSpPr>
        <p:spPr>
          <a:xfrm>
            <a:off x="0" y="5986618"/>
            <a:ext cx="7410893" cy="246221"/>
          </a:xfrm>
          <a:prstGeom prst="rect">
            <a:avLst/>
          </a:prstGeom>
        </p:spPr>
        <p:txBody>
          <a:bodyPr wrap="square">
            <a:spAutoFit/>
          </a:bodyPr>
          <a:lstStyle/>
          <a:p>
            <a:r>
              <a:rPr lang="en-US" sz="1000" dirty="0" smtClean="0"/>
              <a:t>https://labs.genetics.ucla.edu/horvath/CoexpressionNetwork/WORKSHOP/2012/Talk1OverviewWGCNAHorvath.pdf</a:t>
            </a:r>
            <a:endParaRPr lang="en-US" sz="1000" dirty="0"/>
          </a:p>
        </p:txBody>
      </p:sp>
      <p:sp>
        <p:nvSpPr>
          <p:cNvPr id="3" name="Date Placeholder 2"/>
          <p:cNvSpPr>
            <a:spLocks noGrp="1"/>
          </p:cNvSpPr>
          <p:nvPr>
            <p:ph type="dt" sz="half" idx="10"/>
          </p:nvPr>
        </p:nvSpPr>
        <p:spPr/>
        <p:txBody>
          <a:bodyPr/>
          <a:lstStyle/>
          <a:p>
            <a:r>
              <a:rPr lang="en-US" smtClean="0"/>
              <a:t>Lecture 15: 12 March 2019</a:t>
            </a:r>
            <a:endParaRPr lang="en-US"/>
          </a:p>
        </p:txBody>
      </p:sp>
      <p:sp>
        <p:nvSpPr>
          <p:cNvPr id="4" name="Footer Placeholder 3"/>
          <p:cNvSpPr>
            <a:spLocks noGrp="1"/>
          </p:cNvSpPr>
          <p:nvPr>
            <p:ph type="ftr" sz="quarter" idx="11"/>
          </p:nvPr>
        </p:nvSpPr>
        <p:spPr/>
        <p:txBody>
          <a:bodyPr/>
          <a:lstStyle/>
          <a:p>
            <a:r>
              <a:rPr lang="en-US" smtClean="0"/>
              <a:t>BIOS 6660 Spring 2019</a:t>
            </a:r>
            <a:endParaRPr lang="en-US"/>
          </a:p>
        </p:txBody>
      </p:sp>
    </p:spTree>
    <p:extLst>
      <p:ext uri="{BB962C8B-B14F-4D97-AF65-F5344CB8AC3E}">
        <p14:creationId xmlns:p14="http://schemas.microsoft.com/office/powerpoint/2010/main" val="18064895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Topological Overlap Matrix (TOM)</a:t>
            </a:r>
            <a:endParaRPr lang="en-US" dirty="0"/>
          </a:p>
        </p:txBody>
      </p:sp>
      <p:sp>
        <p:nvSpPr>
          <p:cNvPr id="6" name="Content Placeholder 5"/>
          <p:cNvSpPr>
            <a:spLocks noGrp="1"/>
          </p:cNvSpPr>
          <p:nvPr>
            <p:ph idx="1"/>
          </p:nvPr>
        </p:nvSpPr>
        <p:spPr>
          <a:xfrm>
            <a:off x="838200" y="1825625"/>
            <a:ext cx="10515600" cy="4679950"/>
          </a:xfrm>
        </p:spPr>
        <p:txBody>
          <a:bodyPr>
            <a:normAutofit fontScale="92500" lnSpcReduction="20000"/>
          </a:bodyPr>
          <a:lstStyle/>
          <a:p>
            <a:r>
              <a:rPr lang="en-US" dirty="0" smtClean="0"/>
              <a:t>Transform adjacency matrix to topological overlap matrix (TOM)</a:t>
            </a:r>
          </a:p>
          <a:p>
            <a:endParaRPr lang="en-US" dirty="0" smtClean="0"/>
          </a:p>
          <a:p>
            <a:endParaRPr lang="en-US" dirty="0" smtClean="0"/>
          </a:p>
          <a:p>
            <a:endParaRPr lang="en-US" dirty="0" smtClean="0"/>
          </a:p>
          <a:p>
            <a:r>
              <a:rPr lang="en-US" i="1" dirty="0" smtClean="0"/>
              <a:t>k</a:t>
            </a:r>
            <a:r>
              <a:rPr lang="en-US" dirty="0" smtClean="0"/>
              <a:t> is connectivity and </a:t>
            </a:r>
            <a:r>
              <a:rPr lang="en-US" i="1" dirty="0" smtClean="0"/>
              <a:t>a</a:t>
            </a:r>
            <a:r>
              <a:rPr lang="en-US" dirty="0" smtClean="0"/>
              <a:t> is adjacency matrix</a:t>
            </a:r>
          </a:p>
          <a:p>
            <a:r>
              <a:rPr lang="en-US" dirty="0" smtClean="0"/>
              <a:t>Includes the direct relationship between 2 transcripts (</a:t>
            </a:r>
            <a:r>
              <a:rPr lang="en-US" i="1" dirty="0" err="1" smtClean="0"/>
              <a:t>i</a:t>
            </a:r>
            <a:r>
              <a:rPr lang="en-US" i="1" dirty="0" smtClean="0"/>
              <a:t>, j</a:t>
            </a:r>
            <a:r>
              <a:rPr lang="en-US" dirty="0" smtClean="0"/>
              <a:t>)</a:t>
            </a:r>
          </a:p>
          <a:p>
            <a:r>
              <a:rPr lang="en-US" dirty="0" smtClean="0"/>
              <a:t>Also includes their indirect interactions by comparing their relationships with all other transcripts in network</a:t>
            </a:r>
          </a:p>
          <a:p>
            <a:r>
              <a:rPr lang="en-US" dirty="0" smtClean="0"/>
              <a:t>TOM close to 1 for two genes signifies high connectivity and co-expression</a:t>
            </a:r>
          </a:p>
          <a:p>
            <a:r>
              <a:rPr lang="en-US" dirty="0" smtClean="0"/>
              <a:t>Can technically be considered a type of adjacency matrix</a:t>
            </a:r>
          </a:p>
          <a:p>
            <a:pPr marL="0" indent="0">
              <a:buNone/>
            </a:pPr>
            <a:r>
              <a:rPr lang="en-GB" altLang="en-US" dirty="0" err="1" smtClean="0">
                <a:latin typeface="Courier New" panose="02070309020205020404" pitchFamily="49" charset="0"/>
              </a:rPr>
              <a:t>TOMsimilarity</a:t>
            </a:r>
            <a:r>
              <a:rPr lang="en-GB" altLang="en-US" dirty="0" smtClean="0">
                <a:latin typeface="Courier New" panose="02070309020205020404" pitchFamily="49" charset="0"/>
              </a:rPr>
              <a:t>()</a:t>
            </a:r>
            <a:endParaRPr lang="en-US" dirty="0"/>
          </a:p>
          <a:p>
            <a:pPr marL="0" indent="0">
              <a:buNone/>
            </a:pPr>
            <a:endParaRPr lang="en-US" dirty="0"/>
          </a:p>
        </p:txBody>
      </p:sp>
      <p:sp>
        <p:nvSpPr>
          <p:cNvPr id="5" name="Slide Number Placeholder 4"/>
          <p:cNvSpPr>
            <a:spLocks noGrp="1"/>
          </p:cNvSpPr>
          <p:nvPr>
            <p:ph type="sldNum" sz="quarter" idx="12"/>
          </p:nvPr>
        </p:nvSpPr>
        <p:spPr/>
        <p:txBody>
          <a:bodyPr/>
          <a:lstStyle/>
          <a:p>
            <a:fld id="{A31D2A97-4EF1-4E69-BADC-F722CAE58668}" type="slidenum">
              <a:rPr lang="en-US" smtClean="0"/>
              <a:t>13</a:t>
            </a:fld>
            <a:endParaRPr lang="en-US"/>
          </a:p>
        </p:txBody>
      </p:sp>
      <p:pic>
        <p:nvPicPr>
          <p:cNvPr id="7"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094797" y="2590008"/>
            <a:ext cx="4124325" cy="904875"/>
          </a:xfrm>
          <a:prstGeom prst="rect">
            <a:avLst/>
          </a:prstGeom>
          <a:noFill/>
        </p:spPr>
      </p:pic>
      <p:sp>
        <p:nvSpPr>
          <p:cNvPr id="3" name="Date Placeholder 2"/>
          <p:cNvSpPr>
            <a:spLocks noGrp="1"/>
          </p:cNvSpPr>
          <p:nvPr>
            <p:ph type="dt" sz="half" idx="10"/>
          </p:nvPr>
        </p:nvSpPr>
        <p:spPr/>
        <p:txBody>
          <a:bodyPr/>
          <a:lstStyle/>
          <a:p>
            <a:r>
              <a:rPr lang="en-US" smtClean="0"/>
              <a:t>Lecture 15: 12 March 2019</a:t>
            </a:r>
            <a:endParaRPr lang="en-US"/>
          </a:p>
        </p:txBody>
      </p:sp>
      <p:sp>
        <p:nvSpPr>
          <p:cNvPr id="4" name="Footer Placeholder 3"/>
          <p:cNvSpPr>
            <a:spLocks noGrp="1"/>
          </p:cNvSpPr>
          <p:nvPr>
            <p:ph type="ftr" sz="quarter" idx="11"/>
          </p:nvPr>
        </p:nvSpPr>
        <p:spPr/>
        <p:txBody>
          <a:bodyPr/>
          <a:lstStyle/>
          <a:p>
            <a:r>
              <a:rPr lang="en-US" smtClean="0"/>
              <a:t>BIOS 6660 Spring 2019</a:t>
            </a:r>
            <a:endParaRPr lang="en-US"/>
          </a:p>
        </p:txBody>
      </p:sp>
      <p:graphicFrame>
        <p:nvGraphicFramePr>
          <p:cNvPr id="8" name="Diagram 7"/>
          <p:cNvGraphicFramePr/>
          <p:nvPr>
            <p:extLst>
              <p:ext uri="{D42A27DB-BD31-4B8C-83A1-F6EECF244321}">
                <p14:modId xmlns:p14="http://schemas.microsoft.com/office/powerpoint/2010/main" val="3153285664"/>
              </p:ext>
            </p:extLst>
          </p:nvPr>
        </p:nvGraphicFramePr>
        <p:xfrm>
          <a:off x="9013372" y="174173"/>
          <a:ext cx="2786744" cy="10450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0820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Defining Modules</a:t>
            </a:r>
            <a:endParaRPr lang="en-US" dirty="0"/>
          </a:p>
        </p:txBody>
      </p:sp>
      <p:sp>
        <p:nvSpPr>
          <p:cNvPr id="7" name="Content Placeholder 6"/>
          <p:cNvSpPr>
            <a:spLocks noGrp="1"/>
          </p:cNvSpPr>
          <p:nvPr>
            <p:ph idx="1"/>
          </p:nvPr>
        </p:nvSpPr>
        <p:spPr>
          <a:xfrm>
            <a:off x="838200" y="1550126"/>
            <a:ext cx="5551967" cy="4833257"/>
          </a:xfrm>
        </p:spPr>
        <p:txBody>
          <a:bodyPr>
            <a:normAutofit fontScale="92500" lnSpcReduction="10000"/>
          </a:bodyPr>
          <a:lstStyle/>
          <a:p>
            <a:r>
              <a:rPr lang="en-US" dirty="0" smtClean="0"/>
              <a:t>Perform hierarchical clustering with the topological overlap dissimilarity (1 – TOM) measure</a:t>
            </a:r>
          </a:p>
          <a:p>
            <a:r>
              <a:rPr lang="en-US" dirty="0" smtClean="0"/>
              <a:t>Define modules as branches</a:t>
            </a:r>
          </a:p>
          <a:p>
            <a:r>
              <a:rPr lang="en-US" dirty="0" smtClean="0"/>
              <a:t>2 types of branch cutting methods:</a:t>
            </a:r>
          </a:p>
          <a:p>
            <a:pPr marL="914400" lvl="1" indent="-457200">
              <a:buFont typeface="+mj-lt"/>
              <a:buAutoNum type="arabicPeriod"/>
            </a:pPr>
            <a:r>
              <a:rPr lang="en-US" dirty="0" smtClean="0"/>
              <a:t>Static</a:t>
            </a:r>
          </a:p>
          <a:p>
            <a:pPr lvl="2"/>
            <a:r>
              <a:rPr lang="en-US" dirty="0" smtClean="0"/>
              <a:t>Constant cut height </a:t>
            </a:r>
          </a:p>
          <a:p>
            <a:pPr lvl="2"/>
            <a:r>
              <a:rPr lang="en-GB" altLang="en-US" dirty="0" err="1" smtClean="0">
                <a:latin typeface="Courier New" panose="02070309020205020404" pitchFamily="49" charset="0"/>
              </a:rPr>
              <a:t>cutreeStatic</a:t>
            </a:r>
            <a:r>
              <a:rPr lang="en-GB" altLang="en-US" dirty="0" smtClean="0">
                <a:latin typeface="Courier New" panose="02070309020205020404" pitchFamily="49" charset="0"/>
              </a:rPr>
              <a:t>()</a:t>
            </a:r>
            <a:endParaRPr lang="en-US" dirty="0" smtClean="0"/>
          </a:p>
          <a:p>
            <a:pPr marL="914400" lvl="1" indent="-457200">
              <a:buFont typeface="+mj-lt"/>
              <a:buAutoNum type="arabicPeriod"/>
            </a:pPr>
            <a:r>
              <a:rPr lang="en-US" dirty="0" smtClean="0"/>
              <a:t>Dynamic Hybrid</a:t>
            </a:r>
          </a:p>
          <a:p>
            <a:pPr lvl="2"/>
            <a:r>
              <a:rPr lang="en-US" dirty="0" smtClean="0"/>
              <a:t>Not all defined branches are at a specific cut height</a:t>
            </a:r>
          </a:p>
          <a:p>
            <a:pPr lvl="2"/>
            <a:r>
              <a:rPr lang="en-US" dirty="0" smtClean="0"/>
              <a:t>Combines static and partition around </a:t>
            </a:r>
            <a:r>
              <a:rPr lang="en-US" dirty="0" err="1" smtClean="0"/>
              <a:t>medoids</a:t>
            </a:r>
            <a:r>
              <a:rPr lang="en-US" dirty="0"/>
              <a:t> </a:t>
            </a:r>
            <a:r>
              <a:rPr lang="en-US" dirty="0" smtClean="0"/>
              <a:t>(PAM)clustering</a:t>
            </a:r>
          </a:p>
          <a:p>
            <a:pPr lvl="2"/>
            <a:r>
              <a:rPr lang="en-GB" altLang="en-US" dirty="0" err="1" smtClean="0">
                <a:latin typeface="Courier New" panose="02070309020205020404" pitchFamily="49" charset="0"/>
              </a:rPr>
              <a:t>cutreeDynamic</a:t>
            </a:r>
            <a:r>
              <a:rPr lang="en-GB" altLang="en-US" dirty="0" smtClean="0">
                <a:latin typeface="Courier New" panose="02070309020205020404" pitchFamily="49" charset="0"/>
              </a:rPr>
              <a:t>()</a:t>
            </a:r>
            <a:endParaRPr lang="en-US" dirty="0"/>
          </a:p>
        </p:txBody>
      </p:sp>
      <p:sp>
        <p:nvSpPr>
          <p:cNvPr id="4" name="Slide Number Placeholder 3"/>
          <p:cNvSpPr>
            <a:spLocks noGrp="1"/>
          </p:cNvSpPr>
          <p:nvPr>
            <p:ph type="sldNum" sz="quarter" idx="12"/>
          </p:nvPr>
        </p:nvSpPr>
        <p:spPr/>
        <p:txBody>
          <a:bodyPr/>
          <a:lstStyle/>
          <a:p>
            <a:fld id="{A31D2A97-4EF1-4E69-BADC-F722CAE58668}" type="slidenum">
              <a:rPr lang="en-US" smtClean="0"/>
              <a:t>14</a:t>
            </a:fld>
            <a:endParaRPr lang="en-US"/>
          </a:p>
        </p:txBody>
      </p:sp>
      <p:grpSp>
        <p:nvGrpSpPr>
          <p:cNvPr id="9" name="Group 4"/>
          <p:cNvGrpSpPr>
            <a:grpSpLocks/>
          </p:cNvGrpSpPr>
          <p:nvPr/>
        </p:nvGrpSpPr>
        <p:grpSpPr bwMode="auto">
          <a:xfrm>
            <a:off x="6613451" y="1182845"/>
            <a:ext cx="5160335" cy="5010445"/>
            <a:chOff x="1248" y="624"/>
            <a:chExt cx="3072" cy="3068"/>
          </a:xfrm>
        </p:grpSpPr>
        <p:pic>
          <p:nvPicPr>
            <p:cNvPr id="10" name="Picture 5"/>
            <p:cNvPicPr>
              <a:picLocks noChangeAspect="1" noChangeArrowheads="1"/>
            </p:cNvPicPr>
            <p:nvPr/>
          </p:nvPicPr>
          <p:blipFill>
            <a:blip r:embed="rId4" cstate="print"/>
            <a:srcRect/>
            <a:stretch>
              <a:fillRect/>
            </a:stretch>
          </p:blipFill>
          <p:spPr bwMode="auto">
            <a:xfrm>
              <a:off x="1680" y="1056"/>
              <a:ext cx="2640" cy="2636"/>
            </a:xfrm>
            <a:prstGeom prst="rect">
              <a:avLst/>
            </a:prstGeom>
            <a:noFill/>
          </p:spPr>
        </p:pic>
        <p:pic>
          <p:nvPicPr>
            <p:cNvPr id="11" name="Picture 6"/>
            <p:cNvPicPr>
              <a:picLocks noChangeAspect="1" noChangeArrowheads="1"/>
            </p:cNvPicPr>
            <p:nvPr/>
          </p:nvPicPr>
          <p:blipFill>
            <a:blip r:embed="rId5" cstate="print"/>
            <a:srcRect l="12529" t="13779" r="55559" b="17995"/>
            <a:stretch>
              <a:fillRect/>
            </a:stretch>
          </p:blipFill>
          <p:spPr bwMode="auto">
            <a:xfrm>
              <a:off x="1824" y="624"/>
              <a:ext cx="2350" cy="480"/>
            </a:xfrm>
            <a:prstGeom prst="rect">
              <a:avLst/>
            </a:prstGeom>
            <a:noFill/>
          </p:spPr>
        </p:pic>
        <p:graphicFrame>
          <p:nvGraphicFramePr>
            <p:cNvPr id="12" name="Object 7"/>
            <p:cNvGraphicFramePr>
              <a:graphicFrameLocks noChangeAspect="1"/>
            </p:cNvGraphicFramePr>
            <p:nvPr/>
          </p:nvGraphicFramePr>
          <p:xfrm>
            <a:off x="1248" y="1200"/>
            <a:ext cx="470" cy="2352"/>
          </p:xfrm>
          <a:graphic>
            <a:graphicData uri="http://schemas.openxmlformats.org/presentationml/2006/ole">
              <mc:AlternateContent xmlns:mc="http://schemas.openxmlformats.org/markup-compatibility/2006">
                <mc:Choice xmlns:v="urn:schemas-microsoft-com:vml" Requires="v">
                  <p:oleObj spid="_x0000_s2079" name="Bitmap Image" r:id="rId6" imgW="746667" imgH="3680779" progId="Paint.Picture">
                    <p:embed/>
                  </p:oleObj>
                </mc:Choice>
                <mc:Fallback>
                  <p:oleObj name="Bitmap Image" r:id="rId6" imgW="746667" imgH="3680779" progId="Paint.Picture">
                    <p:embed/>
                    <p:pic>
                      <p:nvPicPr>
                        <p:cNvPr id="12"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48" y="1200"/>
                          <a:ext cx="470" cy="23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pSp>
      <p:sp>
        <p:nvSpPr>
          <p:cNvPr id="14" name="Rectangle 13"/>
          <p:cNvSpPr/>
          <p:nvPr/>
        </p:nvSpPr>
        <p:spPr>
          <a:xfrm>
            <a:off x="5982788" y="5982986"/>
            <a:ext cx="7410893" cy="246221"/>
          </a:xfrm>
          <a:prstGeom prst="rect">
            <a:avLst/>
          </a:prstGeom>
        </p:spPr>
        <p:txBody>
          <a:bodyPr wrap="square">
            <a:spAutoFit/>
          </a:bodyPr>
          <a:lstStyle/>
          <a:p>
            <a:r>
              <a:rPr lang="en-US" sz="1000" dirty="0" smtClean="0"/>
              <a:t>https://labs.genetics.ucla.edu/horvath/CoexpressionNetwork/WORKSHOP/2012/Talk1OverviewWGCNAHorvath.pdf</a:t>
            </a:r>
            <a:endParaRPr lang="en-US" sz="1000" dirty="0"/>
          </a:p>
        </p:txBody>
      </p:sp>
      <p:pic>
        <p:nvPicPr>
          <p:cNvPr id="2" name="Picture 1"/>
          <p:cNvPicPr>
            <a:picLocks noChangeAspect="1"/>
          </p:cNvPicPr>
          <p:nvPr/>
        </p:nvPicPr>
        <p:blipFill rotWithShape="1">
          <a:blip r:embed="rId8"/>
          <a:srcRect l="14160" t="22742" r="51152" b="62258"/>
          <a:stretch/>
        </p:blipFill>
        <p:spPr>
          <a:xfrm>
            <a:off x="7725410" y="123294"/>
            <a:ext cx="4466590" cy="1086468"/>
          </a:xfrm>
          <a:prstGeom prst="rect">
            <a:avLst/>
          </a:prstGeom>
        </p:spPr>
      </p:pic>
      <p:sp>
        <p:nvSpPr>
          <p:cNvPr id="3" name="Date Placeholder 2"/>
          <p:cNvSpPr>
            <a:spLocks noGrp="1"/>
          </p:cNvSpPr>
          <p:nvPr>
            <p:ph type="dt" sz="half" idx="10"/>
          </p:nvPr>
        </p:nvSpPr>
        <p:spPr/>
        <p:txBody>
          <a:bodyPr/>
          <a:lstStyle/>
          <a:p>
            <a:r>
              <a:rPr lang="en-US" smtClean="0"/>
              <a:t>Lecture 15: 12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graphicFrame>
        <p:nvGraphicFramePr>
          <p:cNvPr id="13" name="Diagram 12"/>
          <p:cNvGraphicFramePr/>
          <p:nvPr>
            <p:extLst>
              <p:ext uri="{D42A27DB-BD31-4B8C-83A1-F6EECF244321}">
                <p14:modId xmlns:p14="http://schemas.microsoft.com/office/powerpoint/2010/main" val="2434297612"/>
              </p:ext>
            </p:extLst>
          </p:nvPr>
        </p:nvGraphicFramePr>
        <p:xfrm>
          <a:off x="5050972" y="252550"/>
          <a:ext cx="2786744" cy="104502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4545964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Tree Cutting Example</a:t>
            </a:r>
            <a:endParaRPr lang="en-US" dirty="0"/>
          </a:p>
        </p:txBody>
      </p:sp>
      <p:sp>
        <p:nvSpPr>
          <p:cNvPr id="4" name="Slide Number Placeholder 3"/>
          <p:cNvSpPr>
            <a:spLocks noGrp="1"/>
          </p:cNvSpPr>
          <p:nvPr>
            <p:ph type="sldNum" sz="quarter" idx="12"/>
          </p:nvPr>
        </p:nvSpPr>
        <p:spPr/>
        <p:txBody>
          <a:bodyPr/>
          <a:lstStyle/>
          <a:p>
            <a:fld id="{A31D2A97-4EF1-4E69-BADC-F722CAE58668}" type="slidenum">
              <a:rPr lang="en-US" smtClean="0"/>
              <a:t>15</a:t>
            </a:fld>
            <a:endParaRPr lang="en-US"/>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6685" y="1828800"/>
            <a:ext cx="7086600" cy="3125211"/>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6" name="Rectangle 5"/>
          <p:cNvSpPr/>
          <p:nvPr/>
        </p:nvSpPr>
        <p:spPr>
          <a:xfrm>
            <a:off x="0" y="6627420"/>
            <a:ext cx="7410893" cy="246221"/>
          </a:xfrm>
          <a:prstGeom prst="rect">
            <a:avLst/>
          </a:prstGeom>
        </p:spPr>
        <p:txBody>
          <a:bodyPr wrap="square">
            <a:spAutoFit/>
          </a:bodyPr>
          <a:lstStyle/>
          <a:p>
            <a:r>
              <a:rPr lang="en-US" sz="1000" dirty="0" smtClean="0"/>
              <a:t>https://labs.genetics.ucla.edu/horvath/CoexpressionNetwork/WORKSHOP/2012/Talk1OverviewWGCNAHorvath.pdf</a:t>
            </a:r>
            <a:endParaRPr lang="en-US" sz="1000" dirty="0"/>
          </a:p>
        </p:txBody>
      </p:sp>
      <p:sp>
        <p:nvSpPr>
          <p:cNvPr id="3" name="Date Placeholder 2"/>
          <p:cNvSpPr>
            <a:spLocks noGrp="1"/>
          </p:cNvSpPr>
          <p:nvPr>
            <p:ph type="dt" sz="half" idx="10"/>
          </p:nvPr>
        </p:nvSpPr>
        <p:spPr/>
        <p:txBody>
          <a:bodyPr/>
          <a:lstStyle/>
          <a:p>
            <a:r>
              <a:rPr lang="en-US" smtClean="0"/>
              <a:t>Lecture 15: 12 March 2019</a:t>
            </a:r>
            <a:endParaRPr lang="en-US"/>
          </a:p>
        </p:txBody>
      </p:sp>
      <p:sp>
        <p:nvSpPr>
          <p:cNvPr id="7" name="Footer Placeholder 6"/>
          <p:cNvSpPr>
            <a:spLocks noGrp="1"/>
          </p:cNvSpPr>
          <p:nvPr>
            <p:ph type="ftr" sz="quarter" idx="11"/>
          </p:nvPr>
        </p:nvSpPr>
        <p:spPr/>
        <p:txBody>
          <a:bodyPr/>
          <a:lstStyle/>
          <a:p>
            <a:r>
              <a:rPr lang="en-US" smtClean="0"/>
              <a:t>BIOS 6660 Spring 2019</a:t>
            </a:r>
            <a:endParaRPr lang="en-US"/>
          </a:p>
        </p:txBody>
      </p:sp>
    </p:spTree>
    <p:extLst>
      <p:ext uri="{BB962C8B-B14F-4D97-AF65-F5344CB8AC3E}">
        <p14:creationId xmlns:p14="http://schemas.microsoft.com/office/powerpoint/2010/main" val="32636786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2700" y="1488559"/>
            <a:ext cx="7086600" cy="3997396"/>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2" name="Title 1"/>
          <p:cNvSpPr>
            <a:spLocks noGrp="1"/>
          </p:cNvSpPr>
          <p:nvPr>
            <p:ph type="title"/>
          </p:nvPr>
        </p:nvSpPr>
        <p:spPr>
          <a:xfrm>
            <a:off x="838200" y="365125"/>
            <a:ext cx="10515600" cy="1325563"/>
          </a:xfrm>
        </p:spPr>
        <p:txBody>
          <a:bodyPr/>
          <a:lstStyle/>
          <a:p>
            <a:r>
              <a:rPr lang="en-US" dirty="0" smtClean="0"/>
              <a:t>Tree Cutting Example</a:t>
            </a:r>
            <a:endParaRPr lang="en-US" dirty="0"/>
          </a:p>
        </p:txBody>
      </p:sp>
      <p:sp>
        <p:nvSpPr>
          <p:cNvPr id="4" name="Slide Number Placeholder 3"/>
          <p:cNvSpPr>
            <a:spLocks noGrp="1"/>
          </p:cNvSpPr>
          <p:nvPr>
            <p:ph type="sldNum" sz="quarter" idx="12"/>
          </p:nvPr>
        </p:nvSpPr>
        <p:spPr/>
        <p:txBody>
          <a:bodyPr/>
          <a:lstStyle/>
          <a:p>
            <a:fld id="{A31D2A97-4EF1-4E69-BADC-F722CAE58668}" type="slidenum">
              <a:rPr lang="en-US" smtClean="0"/>
              <a:t>16</a:t>
            </a:fld>
            <a:endParaRPr lang="en-US"/>
          </a:p>
        </p:txBody>
      </p:sp>
      <p:sp>
        <p:nvSpPr>
          <p:cNvPr id="6" name="Rectangle 5"/>
          <p:cNvSpPr/>
          <p:nvPr/>
        </p:nvSpPr>
        <p:spPr>
          <a:xfrm>
            <a:off x="0" y="6627420"/>
            <a:ext cx="7410893" cy="246221"/>
          </a:xfrm>
          <a:prstGeom prst="rect">
            <a:avLst/>
          </a:prstGeom>
        </p:spPr>
        <p:txBody>
          <a:bodyPr wrap="square">
            <a:spAutoFit/>
          </a:bodyPr>
          <a:lstStyle/>
          <a:p>
            <a:r>
              <a:rPr lang="en-US" sz="1000" dirty="0" smtClean="0"/>
              <a:t>https://labs.genetics.ucla.edu/horvath/CoexpressionNetwork/WORKSHOP/2012/Talk1OverviewWGCNAHorvath.pdf</a:t>
            </a:r>
            <a:endParaRPr lang="en-US" sz="1000" dirty="0"/>
          </a:p>
        </p:txBody>
      </p:sp>
      <p:sp>
        <p:nvSpPr>
          <p:cNvPr id="3" name="Date Placeholder 2"/>
          <p:cNvSpPr>
            <a:spLocks noGrp="1"/>
          </p:cNvSpPr>
          <p:nvPr>
            <p:ph type="dt" sz="half" idx="10"/>
          </p:nvPr>
        </p:nvSpPr>
        <p:spPr/>
        <p:txBody>
          <a:bodyPr/>
          <a:lstStyle/>
          <a:p>
            <a:r>
              <a:rPr lang="en-US" smtClean="0"/>
              <a:t>Lecture 15: 12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spTree>
    <p:extLst>
      <p:ext uri="{BB962C8B-B14F-4D97-AF65-F5344CB8AC3E}">
        <p14:creationId xmlns:p14="http://schemas.microsoft.com/office/powerpoint/2010/main" val="22138709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smtClean="0"/>
              <a:t>Tree Cutting Example</a:t>
            </a:r>
            <a:endParaRPr lang="en-US" dirty="0"/>
          </a:p>
        </p:txBody>
      </p:sp>
      <p:sp>
        <p:nvSpPr>
          <p:cNvPr id="4" name="Slide Number Placeholder 3"/>
          <p:cNvSpPr>
            <a:spLocks noGrp="1"/>
          </p:cNvSpPr>
          <p:nvPr>
            <p:ph type="sldNum" sz="quarter" idx="12"/>
          </p:nvPr>
        </p:nvSpPr>
        <p:spPr/>
        <p:txBody>
          <a:bodyPr/>
          <a:lstStyle/>
          <a:p>
            <a:fld id="{A31D2A97-4EF1-4E69-BADC-F722CAE58668}" type="slidenum">
              <a:rPr lang="en-US" smtClean="0"/>
              <a:t>17</a:t>
            </a:fld>
            <a:endParaRPr lang="en-US"/>
          </a:p>
        </p:txBody>
      </p:sp>
      <p:sp>
        <p:nvSpPr>
          <p:cNvPr id="6" name="Rectangle 5"/>
          <p:cNvSpPr/>
          <p:nvPr/>
        </p:nvSpPr>
        <p:spPr>
          <a:xfrm>
            <a:off x="0" y="6627420"/>
            <a:ext cx="7410893" cy="246221"/>
          </a:xfrm>
          <a:prstGeom prst="rect">
            <a:avLst/>
          </a:prstGeom>
        </p:spPr>
        <p:txBody>
          <a:bodyPr wrap="square">
            <a:spAutoFit/>
          </a:bodyPr>
          <a:lstStyle/>
          <a:p>
            <a:r>
              <a:rPr lang="en-US" sz="1000" dirty="0" smtClean="0"/>
              <a:t>https://labs.genetics.ucla.edu/horvath/CoexpressionNetwork/WORKSHOP/2012/Talk1OverviewWGCNAHorvath.pdf</a:t>
            </a:r>
            <a:endParaRPr lang="en-US" sz="1000" dirty="0"/>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2992" y="1626781"/>
            <a:ext cx="7486016" cy="4037419"/>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3" name="Date Placeholder 2"/>
          <p:cNvSpPr>
            <a:spLocks noGrp="1"/>
          </p:cNvSpPr>
          <p:nvPr>
            <p:ph type="dt" sz="half" idx="10"/>
          </p:nvPr>
        </p:nvSpPr>
        <p:spPr/>
        <p:txBody>
          <a:bodyPr/>
          <a:lstStyle/>
          <a:p>
            <a:r>
              <a:rPr lang="en-US" smtClean="0"/>
              <a:t>Lecture 15: 12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spTree>
    <p:extLst>
      <p:ext uri="{BB962C8B-B14F-4D97-AF65-F5344CB8AC3E}">
        <p14:creationId xmlns:p14="http://schemas.microsoft.com/office/powerpoint/2010/main" val="14601709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smtClean="0"/>
              <a:t>Tree Cutting Example</a:t>
            </a:r>
            <a:endParaRPr lang="en-US" dirty="0"/>
          </a:p>
        </p:txBody>
      </p:sp>
      <p:sp>
        <p:nvSpPr>
          <p:cNvPr id="4" name="Slide Number Placeholder 3"/>
          <p:cNvSpPr>
            <a:spLocks noGrp="1"/>
          </p:cNvSpPr>
          <p:nvPr>
            <p:ph type="sldNum" sz="quarter" idx="12"/>
          </p:nvPr>
        </p:nvSpPr>
        <p:spPr/>
        <p:txBody>
          <a:bodyPr/>
          <a:lstStyle/>
          <a:p>
            <a:fld id="{A31D2A97-4EF1-4E69-BADC-F722CAE58668}" type="slidenum">
              <a:rPr lang="en-US" smtClean="0"/>
              <a:t>18</a:t>
            </a:fld>
            <a:endParaRPr lang="en-US"/>
          </a:p>
        </p:txBody>
      </p:sp>
      <p:sp>
        <p:nvSpPr>
          <p:cNvPr id="6" name="Rectangle 5"/>
          <p:cNvSpPr/>
          <p:nvPr/>
        </p:nvSpPr>
        <p:spPr>
          <a:xfrm>
            <a:off x="0" y="6627420"/>
            <a:ext cx="7410893" cy="246221"/>
          </a:xfrm>
          <a:prstGeom prst="rect">
            <a:avLst/>
          </a:prstGeom>
        </p:spPr>
        <p:txBody>
          <a:bodyPr wrap="square">
            <a:spAutoFit/>
          </a:bodyPr>
          <a:lstStyle/>
          <a:p>
            <a:r>
              <a:rPr lang="en-US" sz="1000" dirty="0" smtClean="0"/>
              <a:t>https://labs.genetics.ucla.edu/horvath/CoexpressionNetwork/WORKSHOP/2012/Talk1OverviewWGCNAHorvath.pdf</a:t>
            </a:r>
            <a:endParaRPr lang="en-US" sz="1000" dirty="0"/>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2700" y="1573619"/>
            <a:ext cx="7086600" cy="3966679"/>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3" name="Date Placeholder 2"/>
          <p:cNvSpPr>
            <a:spLocks noGrp="1"/>
          </p:cNvSpPr>
          <p:nvPr>
            <p:ph type="dt" sz="half" idx="10"/>
          </p:nvPr>
        </p:nvSpPr>
        <p:spPr/>
        <p:txBody>
          <a:bodyPr/>
          <a:lstStyle/>
          <a:p>
            <a:r>
              <a:rPr lang="en-US" smtClean="0"/>
              <a:t>Lecture 15: 12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spTree>
    <p:extLst>
      <p:ext uri="{BB962C8B-B14F-4D97-AF65-F5344CB8AC3E}">
        <p14:creationId xmlns:p14="http://schemas.microsoft.com/office/powerpoint/2010/main" val="22493252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smtClean="0"/>
              <a:t>Tree Cutting Example</a:t>
            </a:r>
            <a:endParaRPr lang="en-US" dirty="0"/>
          </a:p>
        </p:txBody>
      </p:sp>
      <p:sp>
        <p:nvSpPr>
          <p:cNvPr id="4" name="Slide Number Placeholder 3"/>
          <p:cNvSpPr>
            <a:spLocks noGrp="1"/>
          </p:cNvSpPr>
          <p:nvPr>
            <p:ph type="sldNum" sz="quarter" idx="12"/>
          </p:nvPr>
        </p:nvSpPr>
        <p:spPr/>
        <p:txBody>
          <a:bodyPr/>
          <a:lstStyle/>
          <a:p>
            <a:fld id="{A31D2A97-4EF1-4E69-BADC-F722CAE58668}" type="slidenum">
              <a:rPr lang="en-US" smtClean="0"/>
              <a:t>19</a:t>
            </a:fld>
            <a:endParaRPr lang="en-US"/>
          </a:p>
        </p:txBody>
      </p:sp>
      <p:sp>
        <p:nvSpPr>
          <p:cNvPr id="6" name="Rectangle 5"/>
          <p:cNvSpPr/>
          <p:nvPr/>
        </p:nvSpPr>
        <p:spPr>
          <a:xfrm>
            <a:off x="0" y="6627420"/>
            <a:ext cx="7410893" cy="246221"/>
          </a:xfrm>
          <a:prstGeom prst="rect">
            <a:avLst/>
          </a:prstGeom>
        </p:spPr>
        <p:txBody>
          <a:bodyPr wrap="square">
            <a:spAutoFit/>
          </a:bodyPr>
          <a:lstStyle/>
          <a:p>
            <a:r>
              <a:rPr lang="en-US" sz="1000" dirty="0" smtClean="0"/>
              <a:t>https://labs.genetics.ucla.edu/horvath/CoexpressionNetwork/WORKSHOP/2012/Talk1OverviewWGCNAHorvath.pdf</a:t>
            </a:r>
            <a:endParaRPr lang="en-US" sz="1000"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2700" y="988827"/>
            <a:ext cx="7086600" cy="523027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3" name="Date Placeholder 2"/>
          <p:cNvSpPr>
            <a:spLocks noGrp="1"/>
          </p:cNvSpPr>
          <p:nvPr>
            <p:ph type="dt" sz="half" idx="10"/>
          </p:nvPr>
        </p:nvSpPr>
        <p:spPr/>
        <p:txBody>
          <a:bodyPr/>
          <a:lstStyle/>
          <a:p>
            <a:r>
              <a:rPr lang="en-US" smtClean="0"/>
              <a:t>Lecture 15: 12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spTree>
    <p:extLst>
      <p:ext uri="{BB962C8B-B14F-4D97-AF65-F5344CB8AC3E}">
        <p14:creationId xmlns:p14="http://schemas.microsoft.com/office/powerpoint/2010/main" val="17735687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From Last Time</a:t>
            </a:r>
            <a:endParaRPr lang="en-US" dirty="0"/>
          </a:p>
        </p:txBody>
      </p:sp>
      <p:sp>
        <p:nvSpPr>
          <p:cNvPr id="3" name="Content Placeholder 2"/>
          <p:cNvSpPr>
            <a:spLocks noGrp="1"/>
          </p:cNvSpPr>
          <p:nvPr>
            <p:ph idx="1"/>
          </p:nvPr>
        </p:nvSpPr>
        <p:spPr/>
        <p:txBody>
          <a:bodyPr>
            <a:normAutofit/>
          </a:bodyPr>
          <a:lstStyle/>
          <a:p>
            <a:r>
              <a:rPr lang="en-US" dirty="0" smtClean="0"/>
              <a:t>Multiple Testing Issue in ‘Omics Analyses</a:t>
            </a:r>
          </a:p>
          <a:p>
            <a:r>
              <a:rPr lang="en-US" dirty="0" smtClean="0"/>
              <a:t>How to Visualize Results</a:t>
            </a:r>
          </a:p>
          <a:p>
            <a:r>
              <a:rPr lang="en-US" dirty="0" smtClean="0"/>
              <a:t>Enrichment Analyses</a:t>
            </a:r>
          </a:p>
          <a:p>
            <a:r>
              <a:rPr lang="en-US" dirty="0" smtClean="0"/>
              <a:t>Transformations</a:t>
            </a:r>
          </a:p>
          <a:p>
            <a:endParaRPr lang="en-US" dirty="0"/>
          </a:p>
          <a:p>
            <a:r>
              <a:rPr lang="en-US" dirty="0" smtClean="0"/>
              <a:t>Quick Note on Yampa </a:t>
            </a:r>
            <a:r>
              <a:rPr lang="en-US" smtClean="0"/>
              <a:t>Calling Programs:</a:t>
            </a:r>
            <a:endParaRPr lang="en-US" dirty="0" smtClean="0"/>
          </a:p>
          <a:p>
            <a:pPr marL="0" indent="0">
              <a:buNone/>
            </a:pPr>
            <a:r>
              <a:rPr lang="en-US" dirty="0" smtClean="0"/>
              <a:t>export PATH=/</a:t>
            </a:r>
            <a:r>
              <a:rPr lang="en-US" dirty="0" err="1" smtClean="0"/>
              <a:t>usr</a:t>
            </a:r>
            <a:r>
              <a:rPr lang="en-US" dirty="0" smtClean="0"/>
              <a:t>/local/bin/samtools-1.3:$PATH</a:t>
            </a:r>
          </a:p>
          <a:p>
            <a:pPr marL="0" indent="0">
              <a:buNone/>
            </a:pPr>
            <a:r>
              <a:rPr lang="en-US" dirty="0" smtClean="0"/>
              <a:t>export PATH=/</a:t>
            </a:r>
            <a:r>
              <a:rPr lang="en-US" dirty="0" err="1" smtClean="0"/>
              <a:t>usr</a:t>
            </a:r>
            <a:r>
              <a:rPr lang="en-US" dirty="0" smtClean="0"/>
              <a:t>/local/bin/bowtie2:$PATH</a:t>
            </a:r>
          </a:p>
          <a:p>
            <a:pPr marL="0" indent="0">
              <a:buNone/>
            </a:pPr>
            <a:endParaRPr lang="en-US" dirty="0" smtClean="0"/>
          </a:p>
          <a:p>
            <a:pPr marL="0" indent="0">
              <a:buNone/>
            </a:pPr>
            <a:endParaRPr lang="en-US" dirty="0"/>
          </a:p>
        </p:txBody>
      </p:sp>
      <p:sp>
        <p:nvSpPr>
          <p:cNvPr id="4" name="Date Placeholder 3"/>
          <p:cNvSpPr>
            <a:spLocks noGrp="1"/>
          </p:cNvSpPr>
          <p:nvPr>
            <p:ph type="dt" sz="half" idx="10"/>
          </p:nvPr>
        </p:nvSpPr>
        <p:spPr/>
        <p:txBody>
          <a:bodyPr/>
          <a:lstStyle/>
          <a:p>
            <a:r>
              <a:rPr lang="en-US" smtClean="0"/>
              <a:t>Lecture 15: 12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sp>
        <p:nvSpPr>
          <p:cNvPr id="6" name="Slide Number Placeholder 5"/>
          <p:cNvSpPr>
            <a:spLocks noGrp="1"/>
          </p:cNvSpPr>
          <p:nvPr>
            <p:ph type="sldNum" sz="quarter" idx="12"/>
          </p:nvPr>
        </p:nvSpPr>
        <p:spPr/>
        <p:txBody>
          <a:bodyPr/>
          <a:lstStyle/>
          <a:p>
            <a:fld id="{755AB0A4-9D27-4DAD-8CC9-8D25FC96310B}" type="slidenum">
              <a:rPr lang="en-US" smtClean="0"/>
              <a:t>2</a:t>
            </a:fld>
            <a:endParaRPr lang="en-US"/>
          </a:p>
        </p:txBody>
      </p:sp>
    </p:spTree>
    <p:extLst>
      <p:ext uri="{BB962C8B-B14F-4D97-AF65-F5344CB8AC3E}">
        <p14:creationId xmlns:p14="http://schemas.microsoft.com/office/powerpoint/2010/main" val="5070247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Settings for Defining Modules </a:t>
            </a:r>
            <a:r>
              <a:rPr lang="en-US" dirty="0" err="1" smtClean="0"/>
              <a:t>blockwiseModules</a:t>
            </a:r>
            <a:r>
              <a:rPr lang="en-US" dirty="0" smtClean="0"/>
              <a:t>() </a:t>
            </a:r>
            <a:endParaRPr lang="en-US" dirty="0"/>
          </a:p>
        </p:txBody>
      </p:sp>
      <p:sp>
        <p:nvSpPr>
          <p:cNvPr id="3" name="Content Placeholder 2"/>
          <p:cNvSpPr>
            <a:spLocks noGrp="1"/>
          </p:cNvSpPr>
          <p:nvPr>
            <p:ph idx="1"/>
          </p:nvPr>
        </p:nvSpPr>
        <p:spPr>
          <a:xfrm>
            <a:off x="838200" y="1825624"/>
            <a:ext cx="10515600" cy="4270376"/>
          </a:xfrm>
        </p:spPr>
        <p:txBody>
          <a:bodyPr>
            <a:normAutofit fontScale="85000" lnSpcReduction="20000"/>
          </a:bodyPr>
          <a:lstStyle/>
          <a:p>
            <a:r>
              <a:rPr lang="en-US" b="1" dirty="0" err="1" smtClean="0"/>
              <a:t>mergeCutHeight</a:t>
            </a:r>
            <a:r>
              <a:rPr lang="en-US" b="1" dirty="0" smtClean="0"/>
              <a:t> </a:t>
            </a:r>
            <a:r>
              <a:rPr lang="en-US" dirty="0" smtClean="0"/>
              <a:t>(default = 0.15)</a:t>
            </a:r>
          </a:p>
          <a:p>
            <a:pPr lvl="1"/>
            <a:r>
              <a:rPr lang="en-US" dirty="0" smtClean="0"/>
              <a:t>Static cut height to define modules</a:t>
            </a:r>
          </a:p>
          <a:p>
            <a:r>
              <a:rPr lang="en-US" b="1" dirty="0" err="1" smtClean="0"/>
              <a:t>minModuleSize</a:t>
            </a:r>
            <a:r>
              <a:rPr lang="en-US" b="1" dirty="0" smtClean="0"/>
              <a:t> </a:t>
            </a:r>
            <a:r>
              <a:rPr lang="en-US" dirty="0" smtClean="0"/>
              <a:t>(default = 20)</a:t>
            </a:r>
          </a:p>
          <a:p>
            <a:pPr lvl="1"/>
            <a:r>
              <a:rPr lang="en-US" dirty="0" smtClean="0"/>
              <a:t>Minimum size of a module you will accept, we used 5 alcohol related traits very complex and we are expecting smaller modules</a:t>
            </a:r>
          </a:p>
          <a:p>
            <a:pPr lvl="1"/>
            <a:r>
              <a:rPr lang="en-US" dirty="0" smtClean="0"/>
              <a:t>If you are doing enrichment analysis you want a minimum of 20 genes</a:t>
            </a:r>
          </a:p>
          <a:p>
            <a:r>
              <a:rPr lang="en-US" dirty="0" smtClean="0"/>
              <a:t> </a:t>
            </a:r>
            <a:r>
              <a:rPr lang="en-US" b="1" dirty="0" err="1" smtClean="0"/>
              <a:t>deepSplit</a:t>
            </a:r>
            <a:r>
              <a:rPr lang="en-US" b="1" dirty="0" smtClean="0"/>
              <a:t> </a:t>
            </a:r>
            <a:r>
              <a:rPr lang="en-US" dirty="0" smtClean="0"/>
              <a:t>(default = 2) </a:t>
            </a:r>
          </a:p>
          <a:p>
            <a:pPr lvl="1"/>
            <a:r>
              <a:rPr lang="en-US" dirty="0"/>
              <a:t>I</a:t>
            </a:r>
            <a:r>
              <a:rPr lang="en-US" dirty="0" smtClean="0"/>
              <a:t>nteger value between 0 (least sensitive) and 4 (most sensitive) for a simplified control on how the module detection should be module splitting</a:t>
            </a:r>
          </a:p>
          <a:p>
            <a:pPr lvl="1"/>
            <a:r>
              <a:rPr lang="en-US" dirty="0" smtClean="0"/>
              <a:t>We used 4 because we wanted smaller modules</a:t>
            </a:r>
          </a:p>
          <a:p>
            <a:r>
              <a:rPr lang="en-US" b="1" dirty="0" err="1" smtClean="0"/>
              <a:t>pamRespectsDendro</a:t>
            </a:r>
            <a:r>
              <a:rPr lang="en-US" b="1" dirty="0" smtClean="0"/>
              <a:t> </a:t>
            </a:r>
            <a:r>
              <a:rPr lang="en-US" dirty="0" smtClean="0"/>
              <a:t>(default = TRUE)</a:t>
            </a:r>
          </a:p>
          <a:p>
            <a:pPr lvl="1"/>
            <a:r>
              <a:rPr lang="en-US" dirty="0" smtClean="0"/>
              <a:t>Only use if using dynamic cut</a:t>
            </a:r>
          </a:p>
          <a:p>
            <a:pPr lvl="1"/>
            <a:r>
              <a:rPr lang="en-US" dirty="0" smtClean="0"/>
              <a:t>where PAM respects the </a:t>
            </a:r>
            <a:r>
              <a:rPr lang="en-US" dirty="0" err="1" smtClean="0"/>
              <a:t>dendrogram</a:t>
            </a:r>
            <a:r>
              <a:rPr lang="en-US" dirty="0" smtClean="0"/>
              <a:t> and it won’t group objects into clusters unless they are from the same branch</a:t>
            </a:r>
          </a:p>
          <a:p>
            <a:pPr marL="457200" lvl="1" indent="0">
              <a:buNone/>
            </a:pPr>
            <a:endParaRPr lang="en-US" dirty="0" smtClean="0"/>
          </a:p>
        </p:txBody>
      </p:sp>
      <p:sp>
        <p:nvSpPr>
          <p:cNvPr id="4" name="Slide Number Placeholder 3"/>
          <p:cNvSpPr>
            <a:spLocks noGrp="1"/>
          </p:cNvSpPr>
          <p:nvPr>
            <p:ph type="sldNum" sz="quarter" idx="12"/>
          </p:nvPr>
        </p:nvSpPr>
        <p:spPr/>
        <p:txBody>
          <a:bodyPr/>
          <a:lstStyle/>
          <a:p>
            <a:fld id="{A31D2A97-4EF1-4E69-BADC-F722CAE58668}" type="slidenum">
              <a:rPr lang="en-US" smtClean="0"/>
              <a:t>20</a:t>
            </a:fld>
            <a:endParaRPr lang="en-US"/>
          </a:p>
        </p:txBody>
      </p:sp>
      <p:sp>
        <p:nvSpPr>
          <p:cNvPr id="5" name="Date Placeholder 4"/>
          <p:cNvSpPr>
            <a:spLocks noGrp="1"/>
          </p:cNvSpPr>
          <p:nvPr>
            <p:ph type="dt" sz="half" idx="10"/>
          </p:nvPr>
        </p:nvSpPr>
        <p:spPr/>
        <p:txBody>
          <a:bodyPr/>
          <a:lstStyle/>
          <a:p>
            <a:r>
              <a:rPr lang="en-US" smtClean="0"/>
              <a:t>Lecture 15: 12 March 2019</a:t>
            </a:r>
            <a:endParaRPr lang="en-US"/>
          </a:p>
        </p:txBody>
      </p:sp>
      <p:sp>
        <p:nvSpPr>
          <p:cNvPr id="6" name="Footer Placeholder 5"/>
          <p:cNvSpPr>
            <a:spLocks noGrp="1"/>
          </p:cNvSpPr>
          <p:nvPr>
            <p:ph type="ftr" sz="quarter" idx="11"/>
          </p:nvPr>
        </p:nvSpPr>
        <p:spPr/>
        <p:txBody>
          <a:bodyPr/>
          <a:lstStyle/>
          <a:p>
            <a:r>
              <a:rPr lang="en-US" smtClean="0"/>
              <a:t>BIOS 6660 Spring 2019</a:t>
            </a:r>
            <a:endParaRPr lang="en-US"/>
          </a:p>
        </p:txBody>
      </p:sp>
    </p:spTree>
    <p:extLst>
      <p:ext uri="{BB962C8B-B14F-4D97-AF65-F5344CB8AC3E}">
        <p14:creationId xmlns:p14="http://schemas.microsoft.com/office/powerpoint/2010/main" val="7434929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Example Summary Results </a:t>
            </a:r>
            <a:br>
              <a:rPr lang="en-US" dirty="0" smtClean="0"/>
            </a:br>
            <a:r>
              <a:rPr lang="en-US" dirty="0" smtClean="0"/>
              <a:t>Whole </a:t>
            </a:r>
            <a:r>
              <a:rPr lang="en-US" dirty="0" smtClean="0"/>
              <a:t>Brain Network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76915246"/>
              </p:ext>
            </p:extLst>
          </p:nvPr>
        </p:nvGraphicFramePr>
        <p:xfrm>
          <a:off x="562708" y="2192490"/>
          <a:ext cx="10154911" cy="2163310"/>
        </p:xfrm>
        <a:graphic>
          <a:graphicData uri="http://schemas.openxmlformats.org/drawingml/2006/table">
            <a:tbl>
              <a:tblPr firstRow="1" bandRow="1">
                <a:tableStyleId>{EB344D84-9AFB-497E-A393-DC336BA19D2E}</a:tableStyleId>
              </a:tblPr>
              <a:tblGrid>
                <a:gridCol w="7756893">
                  <a:extLst>
                    <a:ext uri="{9D8B030D-6E8A-4147-A177-3AD203B41FA5}">
                      <a16:colId xmlns:a16="http://schemas.microsoft.com/office/drawing/2014/main" val="20000"/>
                    </a:ext>
                  </a:extLst>
                </a:gridCol>
                <a:gridCol w="2398018">
                  <a:extLst>
                    <a:ext uri="{9D8B030D-6E8A-4147-A177-3AD203B41FA5}">
                      <a16:colId xmlns:a16="http://schemas.microsoft.com/office/drawing/2014/main" val="20001"/>
                    </a:ext>
                  </a:extLst>
                </a:gridCol>
              </a:tblGrid>
              <a:tr h="406141">
                <a:tc>
                  <a:txBody>
                    <a:bodyPr/>
                    <a:lstStyle/>
                    <a:p>
                      <a:pPr algn="ctr" fontAlgn="ctr"/>
                      <a:r>
                        <a:rPr lang="en-US" sz="2800" u="none" strike="noStrike" dirty="0"/>
                        <a:t>Number of Probesets Placed Into Modules</a:t>
                      </a:r>
                      <a:endParaRPr lang="en-US" sz="2800" b="1" i="0" u="none" strike="noStrike" dirty="0">
                        <a:solidFill>
                          <a:srgbClr val="000000"/>
                        </a:solidFill>
                        <a:latin typeface="Calibri"/>
                      </a:endParaRPr>
                    </a:p>
                  </a:txBody>
                  <a:tcPr marL="5942" marR="5942" marT="5942" marB="0" anchor="ctr"/>
                </a:tc>
                <a:tc>
                  <a:txBody>
                    <a:bodyPr/>
                    <a:lstStyle/>
                    <a:p>
                      <a:pPr algn="ctr" fontAlgn="ctr"/>
                      <a:r>
                        <a:rPr lang="en-US" sz="2800" u="none" strike="noStrike" dirty="0"/>
                        <a:t>28,867</a:t>
                      </a:r>
                      <a:endParaRPr lang="en-US" sz="2800" b="0" i="0" u="none" strike="noStrike" dirty="0">
                        <a:solidFill>
                          <a:srgbClr val="000000"/>
                        </a:solidFill>
                        <a:latin typeface="Calibri"/>
                      </a:endParaRPr>
                    </a:p>
                  </a:txBody>
                  <a:tcPr marL="5942" marR="5942" marT="5942" marB="0" anchor="ctr"/>
                </a:tc>
                <a:extLst>
                  <a:ext uri="{0D108BD9-81ED-4DB2-BD59-A6C34878D82A}">
                    <a16:rowId xmlns:a16="http://schemas.microsoft.com/office/drawing/2014/main" val="10000"/>
                  </a:ext>
                </a:extLst>
              </a:tr>
              <a:tr h="406141">
                <a:tc>
                  <a:txBody>
                    <a:bodyPr/>
                    <a:lstStyle/>
                    <a:p>
                      <a:pPr algn="ctr" fontAlgn="ctr"/>
                      <a:r>
                        <a:rPr lang="en-US" sz="2800" u="none" strike="noStrike" dirty="0"/>
                        <a:t>Number of Modules Identified</a:t>
                      </a:r>
                      <a:endParaRPr lang="en-US" sz="2800" b="1" i="0" u="none" strike="noStrike" dirty="0">
                        <a:solidFill>
                          <a:srgbClr val="000000"/>
                        </a:solidFill>
                        <a:latin typeface="Calibri"/>
                      </a:endParaRPr>
                    </a:p>
                  </a:txBody>
                  <a:tcPr marL="5942" marR="5942" marT="5942" marB="0" anchor="ctr"/>
                </a:tc>
                <a:tc>
                  <a:txBody>
                    <a:bodyPr/>
                    <a:lstStyle/>
                    <a:p>
                      <a:pPr algn="ctr" fontAlgn="ctr"/>
                      <a:r>
                        <a:rPr lang="en-US" sz="2800" u="none" strike="noStrike" dirty="0"/>
                        <a:t>499</a:t>
                      </a:r>
                      <a:endParaRPr lang="en-US" sz="2800" b="0" i="0" u="none" strike="noStrike" dirty="0">
                        <a:solidFill>
                          <a:srgbClr val="000000"/>
                        </a:solidFill>
                        <a:latin typeface="Calibri"/>
                      </a:endParaRPr>
                    </a:p>
                  </a:txBody>
                  <a:tcPr marL="5942" marR="5942" marT="5942" marB="0" anchor="ctr"/>
                </a:tc>
                <a:extLst>
                  <a:ext uri="{0D108BD9-81ED-4DB2-BD59-A6C34878D82A}">
                    <a16:rowId xmlns:a16="http://schemas.microsoft.com/office/drawing/2014/main" val="10001"/>
                  </a:ext>
                </a:extLst>
              </a:tr>
              <a:tr h="245402">
                <a:tc>
                  <a:txBody>
                    <a:bodyPr/>
                    <a:lstStyle/>
                    <a:p>
                      <a:pPr algn="ctr" fontAlgn="ctr"/>
                      <a:r>
                        <a:rPr lang="en-US" sz="2800" u="none" strike="noStrike" dirty="0"/>
                        <a:t>Minimum Module Size</a:t>
                      </a:r>
                      <a:endParaRPr lang="en-US" sz="2800" b="1" i="0" u="none" strike="noStrike" dirty="0">
                        <a:solidFill>
                          <a:srgbClr val="000000"/>
                        </a:solidFill>
                        <a:latin typeface="Calibri"/>
                      </a:endParaRPr>
                    </a:p>
                  </a:txBody>
                  <a:tcPr marL="5942" marR="5942" marT="5942" marB="0" anchor="ctr"/>
                </a:tc>
                <a:tc>
                  <a:txBody>
                    <a:bodyPr/>
                    <a:lstStyle/>
                    <a:p>
                      <a:pPr algn="ctr" fontAlgn="ctr"/>
                      <a:r>
                        <a:rPr lang="en-US" sz="2800" u="none" strike="noStrike" dirty="0"/>
                        <a:t>5</a:t>
                      </a:r>
                      <a:endParaRPr lang="en-US" sz="2800" b="0" i="0" u="none" strike="noStrike" dirty="0">
                        <a:solidFill>
                          <a:srgbClr val="000000"/>
                        </a:solidFill>
                        <a:latin typeface="Calibri"/>
                      </a:endParaRPr>
                    </a:p>
                  </a:txBody>
                  <a:tcPr marL="5942" marR="5942" marT="5942" marB="0" anchor="ctr"/>
                </a:tc>
                <a:extLst>
                  <a:ext uri="{0D108BD9-81ED-4DB2-BD59-A6C34878D82A}">
                    <a16:rowId xmlns:a16="http://schemas.microsoft.com/office/drawing/2014/main" val="10002"/>
                  </a:ext>
                </a:extLst>
              </a:tr>
              <a:tr h="284444">
                <a:tc>
                  <a:txBody>
                    <a:bodyPr/>
                    <a:lstStyle/>
                    <a:p>
                      <a:pPr algn="ctr" fontAlgn="ctr"/>
                      <a:r>
                        <a:rPr lang="en-US" sz="2800" u="none" strike="noStrike" dirty="0"/>
                        <a:t>Maximum Module Size</a:t>
                      </a:r>
                      <a:endParaRPr lang="en-US" sz="2800" b="1" i="0" u="none" strike="noStrike" dirty="0">
                        <a:solidFill>
                          <a:srgbClr val="000000"/>
                        </a:solidFill>
                        <a:latin typeface="Calibri"/>
                      </a:endParaRPr>
                    </a:p>
                  </a:txBody>
                  <a:tcPr marL="5942" marR="5942" marT="5942" marB="0" anchor="ctr"/>
                </a:tc>
                <a:tc>
                  <a:txBody>
                    <a:bodyPr/>
                    <a:lstStyle/>
                    <a:p>
                      <a:pPr algn="ctr" fontAlgn="ctr"/>
                      <a:r>
                        <a:rPr lang="en-US" sz="2800" u="none" strike="noStrike" dirty="0"/>
                        <a:t>2,881</a:t>
                      </a:r>
                      <a:endParaRPr lang="en-US" sz="2800" b="0" i="0" u="none" strike="noStrike" dirty="0">
                        <a:solidFill>
                          <a:srgbClr val="000000"/>
                        </a:solidFill>
                        <a:latin typeface="Calibri"/>
                      </a:endParaRPr>
                    </a:p>
                  </a:txBody>
                  <a:tcPr marL="5942" marR="5942" marT="5942" marB="0" anchor="ctr"/>
                </a:tc>
                <a:extLst>
                  <a:ext uri="{0D108BD9-81ED-4DB2-BD59-A6C34878D82A}">
                    <a16:rowId xmlns:a16="http://schemas.microsoft.com/office/drawing/2014/main" val="10003"/>
                  </a:ext>
                </a:extLst>
              </a:tr>
              <a:tr h="273289">
                <a:tc>
                  <a:txBody>
                    <a:bodyPr/>
                    <a:lstStyle/>
                    <a:p>
                      <a:pPr algn="ctr" fontAlgn="ctr"/>
                      <a:r>
                        <a:rPr lang="en-US" sz="2800" u="none" strike="noStrike" dirty="0"/>
                        <a:t>Median Module Size</a:t>
                      </a:r>
                      <a:endParaRPr lang="en-US" sz="2800" b="1" i="0" u="none" strike="noStrike" dirty="0">
                        <a:solidFill>
                          <a:srgbClr val="000000"/>
                        </a:solidFill>
                        <a:latin typeface="Calibri"/>
                      </a:endParaRPr>
                    </a:p>
                  </a:txBody>
                  <a:tcPr marL="5942" marR="5942" marT="5942" marB="0" anchor="ctr"/>
                </a:tc>
                <a:tc>
                  <a:txBody>
                    <a:bodyPr/>
                    <a:lstStyle/>
                    <a:p>
                      <a:pPr algn="ctr" fontAlgn="ctr"/>
                      <a:r>
                        <a:rPr lang="en-US" sz="2800" u="none" strike="noStrike" dirty="0"/>
                        <a:t>9</a:t>
                      </a:r>
                      <a:endParaRPr lang="en-US" sz="2800" b="0" i="0" u="none" strike="noStrike" dirty="0">
                        <a:solidFill>
                          <a:srgbClr val="000000"/>
                        </a:solidFill>
                        <a:latin typeface="Calibri"/>
                      </a:endParaRPr>
                    </a:p>
                  </a:txBody>
                  <a:tcPr marL="5942" marR="5942" marT="5942" marB="0" anchor="ctr"/>
                </a:tc>
                <a:extLst>
                  <a:ext uri="{0D108BD9-81ED-4DB2-BD59-A6C34878D82A}">
                    <a16:rowId xmlns:a16="http://schemas.microsoft.com/office/drawing/2014/main" val="10004"/>
                  </a:ext>
                </a:extLst>
              </a:tr>
            </a:tbl>
          </a:graphicData>
        </a:graphic>
      </p:graphicFrame>
      <p:sp>
        <p:nvSpPr>
          <p:cNvPr id="3" name="Slide Number Placeholder 2"/>
          <p:cNvSpPr>
            <a:spLocks noGrp="1"/>
          </p:cNvSpPr>
          <p:nvPr>
            <p:ph type="sldNum" sz="quarter" idx="12"/>
          </p:nvPr>
        </p:nvSpPr>
        <p:spPr/>
        <p:txBody>
          <a:bodyPr/>
          <a:lstStyle/>
          <a:p>
            <a:fld id="{A31D2A97-4EF1-4E69-BADC-F722CAE58668}" type="slidenum">
              <a:rPr lang="en-US" smtClean="0"/>
              <a:t>21</a:t>
            </a:fld>
            <a:endParaRPr lang="en-US"/>
          </a:p>
        </p:txBody>
      </p:sp>
      <p:sp>
        <p:nvSpPr>
          <p:cNvPr id="5" name="Date Placeholder 4"/>
          <p:cNvSpPr>
            <a:spLocks noGrp="1"/>
          </p:cNvSpPr>
          <p:nvPr>
            <p:ph type="dt" sz="half" idx="10"/>
          </p:nvPr>
        </p:nvSpPr>
        <p:spPr/>
        <p:txBody>
          <a:bodyPr/>
          <a:lstStyle/>
          <a:p>
            <a:r>
              <a:rPr lang="en-US" smtClean="0"/>
              <a:t>Lecture 15: 12 March 2019</a:t>
            </a:r>
            <a:endParaRPr lang="en-US"/>
          </a:p>
        </p:txBody>
      </p:sp>
      <p:sp>
        <p:nvSpPr>
          <p:cNvPr id="6" name="Footer Placeholder 5"/>
          <p:cNvSpPr>
            <a:spLocks noGrp="1"/>
          </p:cNvSpPr>
          <p:nvPr>
            <p:ph type="ftr" sz="quarter" idx="11"/>
          </p:nvPr>
        </p:nvSpPr>
        <p:spPr/>
        <p:txBody>
          <a:bodyPr/>
          <a:lstStyle/>
          <a:p>
            <a:r>
              <a:rPr lang="en-US" smtClean="0"/>
              <a:t>BIOS 6660 Spring 2019</a:t>
            </a:r>
            <a:endParaRPr lang="en-US"/>
          </a:p>
        </p:txBody>
      </p:sp>
    </p:spTree>
    <p:extLst>
      <p:ext uri="{BB962C8B-B14F-4D97-AF65-F5344CB8AC3E}">
        <p14:creationId xmlns:p14="http://schemas.microsoft.com/office/powerpoint/2010/main" val="1615646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Summarizing Modules</a:t>
            </a:r>
            <a:endParaRPr lang="en-US" dirty="0"/>
          </a:p>
        </p:txBody>
      </p:sp>
      <p:pic>
        <p:nvPicPr>
          <p:cNvPr id="5" name="Picture 4" descr="hotpink_wb_adjacency.jpeg"/>
          <p:cNvPicPr>
            <a:picLocks noChangeAspect="1"/>
          </p:cNvPicPr>
          <p:nvPr/>
        </p:nvPicPr>
        <p:blipFill>
          <a:blip r:embed="rId3" cstate="print"/>
          <a:srcRect l="23810" t="27347" r="25000" b="32116"/>
          <a:stretch>
            <a:fillRect/>
          </a:stretch>
        </p:blipFill>
        <p:spPr>
          <a:xfrm>
            <a:off x="7384195" y="2210002"/>
            <a:ext cx="3276600" cy="2590800"/>
          </a:xfrm>
          <a:prstGeom prst="rect">
            <a:avLst/>
          </a:prstGeom>
        </p:spPr>
      </p:pic>
      <p:sp>
        <p:nvSpPr>
          <p:cNvPr id="3" name="Content Placeholder 2"/>
          <p:cNvSpPr>
            <a:spLocks noGrp="1"/>
          </p:cNvSpPr>
          <p:nvPr>
            <p:ph idx="1"/>
          </p:nvPr>
        </p:nvSpPr>
        <p:spPr>
          <a:xfrm>
            <a:off x="838200" y="1825625"/>
            <a:ext cx="6492766" cy="4546600"/>
          </a:xfrm>
        </p:spPr>
        <p:txBody>
          <a:bodyPr>
            <a:normAutofit/>
          </a:bodyPr>
          <a:lstStyle/>
          <a:p>
            <a:pPr marL="514350" indent="-514350">
              <a:buFont typeface="+mj-lt"/>
              <a:buAutoNum type="arabicPeriod"/>
            </a:pPr>
            <a:r>
              <a:rPr lang="en-US" dirty="0" smtClean="0"/>
              <a:t>HUB gene</a:t>
            </a:r>
          </a:p>
          <a:p>
            <a:pPr lvl="1"/>
            <a:r>
              <a:rPr lang="en-US" dirty="0" smtClean="0"/>
              <a:t>Most connected gene in your module </a:t>
            </a:r>
          </a:p>
          <a:p>
            <a:pPr lvl="1"/>
            <a:r>
              <a:rPr lang="en-US" dirty="0" smtClean="0"/>
              <a:t>Example: for hotpink3 hub gene is Rps15a</a:t>
            </a:r>
          </a:p>
          <a:p>
            <a:endParaRPr lang="en-US" dirty="0" smtClean="0"/>
          </a:p>
          <a:p>
            <a:pPr marL="514350" indent="-514350">
              <a:buFont typeface="+mj-lt"/>
              <a:buAutoNum type="arabicPeriod" startAt="2"/>
            </a:pPr>
            <a:r>
              <a:rPr lang="en-US" dirty="0" err="1" smtClean="0"/>
              <a:t>Eigengene</a:t>
            </a:r>
            <a:endParaRPr lang="en-US" dirty="0" smtClean="0"/>
          </a:p>
          <a:p>
            <a:pPr lvl="1"/>
            <a:r>
              <a:rPr lang="en-US" dirty="0" smtClean="0"/>
              <a:t>1</a:t>
            </a:r>
            <a:r>
              <a:rPr lang="en-US" baseline="30000" dirty="0" smtClean="0"/>
              <a:t>st</a:t>
            </a:r>
            <a:r>
              <a:rPr lang="en-US" dirty="0" smtClean="0"/>
              <a:t> principal component of module</a:t>
            </a:r>
          </a:p>
          <a:p>
            <a:pPr lvl="1"/>
            <a:r>
              <a:rPr lang="en-US" dirty="0" smtClean="0"/>
              <a:t>Check to see how much variance the </a:t>
            </a:r>
            <a:r>
              <a:rPr lang="en-US" dirty="0" err="1" smtClean="0"/>
              <a:t>eigengene</a:t>
            </a:r>
            <a:r>
              <a:rPr lang="en-US" dirty="0" smtClean="0"/>
              <a:t> explains</a:t>
            </a:r>
          </a:p>
        </p:txBody>
      </p:sp>
      <p:sp>
        <p:nvSpPr>
          <p:cNvPr id="4" name="Slide Number Placeholder 3"/>
          <p:cNvSpPr>
            <a:spLocks noGrp="1"/>
          </p:cNvSpPr>
          <p:nvPr>
            <p:ph type="sldNum" sz="quarter" idx="12"/>
          </p:nvPr>
        </p:nvSpPr>
        <p:spPr/>
        <p:txBody>
          <a:bodyPr/>
          <a:lstStyle/>
          <a:p>
            <a:fld id="{A31D2A97-4EF1-4E69-BADC-F722CAE58668}" type="slidenum">
              <a:rPr lang="en-US" smtClean="0"/>
              <a:t>22</a:t>
            </a:fld>
            <a:endParaRPr lang="en-US"/>
          </a:p>
        </p:txBody>
      </p:sp>
      <p:sp>
        <p:nvSpPr>
          <p:cNvPr id="6" name="TextBox 5"/>
          <p:cNvSpPr txBox="1"/>
          <p:nvPr/>
        </p:nvSpPr>
        <p:spPr>
          <a:xfrm>
            <a:off x="8463137" y="4829272"/>
            <a:ext cx="1816523" cy="369332"/>
          </a:xfrm>
          <a:prstGeom prst="rect">
            <a:avLst/>
          </a:prstGeom>
          <a:noFill/>
        </p:spPr>
        <p:txBody>
          <a:bodyPr wrap="none" rtlCol="0">
            <a:spAutoFit/>
          </a:bodyPr>
          <a:lstStyle/>
          <a:p>
            <a:r>
              <a:rPr lang="en-US" dirty="0" smtClean="0"/>
              <a:t>Hotpink3 module</a:t>
            </a:r>
            <a:endParaRPr lang="en-US" dirty="0"/>
          </a:p>
        </p:txBody>
      </p:sp>
      <p:sp>
        <p:nvSpPr>
          <p:cNvPr id="7" name="Date Placeholder 6"/>
          <p:cNvSpPr>
            <a:spLocks noGrp="1"/>
          </p:cNvSpPr>
          <p:nvPr>
            <p:ph type="dt" sz="half" idx="10"/>
          </p:nvPr>
        </p:nvSpPr>
        <p:spPr/>
        <p:txBody>
          <a:bodyPr/>
          <a:lstStyle/>
          <a:p>
            <a:r>
              <a:rPr lang="en-US" smtClean="0"/>
              <a:t>Lecture 15: 12 March 2019</a:t>
            </a:r>
            <a:endParaRPr lang="en-US"/>
          </a:p>
        </p:txBody>
      </p:sp>
      <p:sp>
        <p:nvSpPr>
          <p:cNvPr id="8" name="Footer Placeholder 7"/>
          <p:cNvSpPr>
            <a:spLocks noGrp="1"/>
          </p:cNvSpPr>
          <p:nvPr>
            <p:ph type="ftr" sz="quarter" idx="11"/>
          </p:nvPr>
        </p:nvSpPr>
        <p:spPr/>
        <p:txBody>
          <a:bodyPr/>
          <a:lstStyle/>
          <a:p>
            <a:r>
              <a:rPr lang="en-US" smtClean="0"/>
              <a:t>BIOS 6660 Spring 2019</a:t>
            </a:r>
            <a:endParaRPr lang="en-US"/>
          </a:p>
        </p:txBody>
      </p:sp>
      <p:graphicFrame>
        <p:nvGraphicFramePr>
          <p:cNvPr id="9" name="Diagram 8"/>
          <p:cNvGraphicFramePr/>
          <p:nvPr>
            <p:extLst>
              <p:ext uri="{D42A27DB-BD31-4B8C-83A1-F6EECF244321}">
                <p14:modId xmlns:p14="http://schemas.microsoft.com/office/powerpoint/2010/main" val="2316071753"/>
              </p:ext>
            </p:extLst>
          </p:nvPr>
        </p:nvGraphicFramePr>
        <p:xfrm>
          <a:off x="7977051" y="95795"/>
          <a:ext cx="3744685" cy="14717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376586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Characterization of Modules</a:t>
            </a:r>
            <a:endParaRPr lang="en-US" dirty="0"/>
          </a:p>
        </p:txBody>
      </p:sp>
      <p:sp>
        <p:nvSpPr>
          <p:cNvPr id="4" name="Content Placeholder 3"/>
          <p:cNvSpPr>
            <a:spLocks noGrp="1"/>
          </p:cNvSpPr>
          <p:nvPr>
            <p:ph idx="1"/>
          </p:nvPr>
        </p:nvSpPr>
        <p:spPr>
          <a:xfrm>
            <a:off x="838199" y="1581150"/>
            <a:ext cx="11096297" cy="4595813"/>
          </a:xfrm>
        </p:spPr>
        <p:txBody>
          <a:bodyPr>
            <a:normAutofit/>
          </a:bodyPr>
          <a:lstStyle/>
          <a:p>
            <a:r>
              <a:rPr lang="en-US" dirty="0" smtClean="0"/>
              <a:t>Statistical Analysis</a:t>
            </a:r>
            <a:r>
              <a:rPr lang="en-US" dirty="0" smtClean="0"/>
              <a:t> </a:t>
            </a:r>
            <a:r>
              <a:rPr lang="en-US" dirty="0" smtClean="0"/>
              <a:t>of </a:t>
            </a:r>
            <a:r>
              <a:rPr lang="en-US" dirty="0" err="1" smtClean="0"/>
              <a:t>eigengene</a:t>
            </a:r>
            <a:r>
              <a:rPr lang="en-US" dirty="0" smtClean="0"/>
              <a:t> with physiological or behavioral </a:t>
            </a:r>
            <a:r>
              <a:rPr lang="en-US" dirty="0" smtClean="0"/>
              <a:t>trait</a:t>
            </a:r>
          </a:p>
          <a:p>
            <a:r>
              <a:rPr lang="en-US" dirty="0" smtClean="0"/>
              <a:t>Gene Ontology and Pathway Enrichment</a:t>
            </a:r>
          </a:p>
          <a:p>
            <a:r>
              <a:rPr lang="en-US" dirty="0" smtClean="0"/>
              <a:t>Cell-type specific expression</a:t>
            </a:r>
            <a:endParaRPr lang="en-US" dirty="0" smtClean="0"/>
          </a:p>
          <a:p>
            <a:r>
              <a:rPr lang="en-US" dirty="0" smtClean="0"/>
              <a:t>Source of expression control </a:t>
            </a:r>
          </a:p>
          <a:p>
            <a:pPr lvl="1"/>
            <a:r>
              <a:rPr lang="en-US" dirty="0" smtClean="0"/>
              <a:t>Transcription factors</a:t>
            </a:r>
          </a:p>
          <a:p>
            <a:pPr lvl="1"/>
            <a:r>
              <a:rPr lang="en-US" dirty="0" smtClean="0"/>
              <a:t>microRNA</a:t>
            </a:r>
          </a:p>
          <a:p>
            <a:pPr lvl="1"/>
            <a:r>
              <a:rPr lang="en-US" dirty="0" smtClean="0"/>
              <a:t>Common </a:t>
            </a:r>
            <a:r>
              <a:rPr lang="en-US" dirty="0" err="1" smtClean="0"/>
              <a:t>eQTL</a:t>
            </a:r>
            <a:endParaRPr lang="en-US" dirty="0" smtClean="0"/>
          </a:p>
          <a:p>
            <a:pPr lvl="1"/>
            <a:r>
              <a:rPr lang="en-US" dirty="0" smtClean="0"/>
              <a:t>Module </a:t>
            </a:r>
            <a:r>
              <a:rPr lang="en-US" dirty="0" err="1" smtClean="0"/>
              <a:t>eigengene</a:t>
            </a:r>
            <a:r>
              <a:rPr lang="en-US" dirty="0" smtClean="0"/>
              <a:t> QTL (E-QTL</a:t>
            </a:r>
            <a:r>
              <a:rPr lang="en-US" dirty="0" smtClean="0"/>
              <a:t>)</a:t>
            </a:r>
            <a:endParaRPr lang="en-US" dirty="0" smtClean="0"/>
          </a:p>
        </p:txBody>
      </p:sp>
      <p:sp>
        <p:nvSpPr>
          <p:cNvPr id="3" name="Slide Number Placeholder 2"/>
          <p:cNvSpPr>
            <a:spLocks noGrp="1"/>
          </p:cNvSpPr>
          <p:nvPr>
            <p:ph type="sldNum" sz="quarter" idx="12"/>
          </p:nvPr>
        </p:nvSpPr>
        <p:spPr/>
        <p:txBody>
          <a:bodyPr/>
          <a:lstStyle/>
          <a:p>
            <a:fld id="{A31D2A97-4EF1-4E69-BADC-F722CAE58668}" type="slidenum">
              <a:rPr lang="en-US" smtClean="0"/>
              <a:t>23</a:t>
            </a:fld>
            <a:endParaRPr lang="en-US"/>
          </a:p>
        </p:txBody>
      </p:sp>
      <p:sp>
        <p:nvSpPr>
          <p:cNvPr id="5" name="Date Placeholder 4"/>
          <p:cNvSpPr>
            <a:spLocks noGrp="1"/>
          </p:cNvSpPr>
          <p:nvPr>
            <p:ph type="dt" sz="half" idx="10"/>
          </p:nvPr>
        </p:nvSpPr>
        <p:spPr/>
        <p:txBody>
          <a:bodyPr/>
          <a:lstStyle/>
          <a:p>
            <a:r>
              <a:rPr lang="en-US" smtClean="0"/>
              <a:t>Lecture 15: 12 March 2019</a:t>
            </a:r>
            <a:endParaRPr lang="en-US"/>
          </a:p>
        </p:txBody>
      </p:sp>
      <p:sp>
        <p:nvSpPr>
          <p:cNvPr id="6" name="Footer Placeholder 5"/>
          <p:cNvSpPr>
            <a:spLocks noGrp="1"/>
          </p:cNvSpPr>
          <p:nvPr>
            <p:ph type="ftr" sz="quarter" idx="11"/>
          </p:nvPr>
        </p:nvSpPr>
        <p:spPr/>
        <p:txBody>
          <a:bodyPr/>
          <a:lstStyle/>
          <a:p>
            <a:r>
              <a:rPr lang="en-US" smtClean="0"/>
              <a:t>BIOS 6660 Spring 2019</a:t>
            </a:r>
            <a:endParaRPr lang="en-US"/>
          </a:p>
        </p:txBody>
      </p:sp>
    </p:spTree>
    <p:extLst>
      <p:ext uri="{BB962C8B-B14F-4D97-AF65-F5344CB8AC3E}">
        <p14:creationId xmlns:p14="http://schemas.microsoft.com/office/powerpoint/2010/main" val="21012012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740"/>
            <a:ext cx="10515600" cy="1325563"/>
          </a:xfrm>
        </p:spPr>
        <p:txBody>
          <a:bodyPr/>
          <a:lstStyle/>
          <a:p>
            <a:r>
              <a:rPr lang="en-US" dirty="0" smtClean="0"/>
              <a:t>Other Useful WGCNA functions</a:t>
            </a:r>
            <a:endParaRPr lang="en-US" dirty="0"/>
          </a:p>
        </p:txBody>
      </p:sp>
      <p:sp>
        <p:nvSpPr>
          <p:cNvPr id="4" name="Slide Number Placeholder 3"/>
          <p:cNvSpPr>
            <a:spLocks noGrp="1"/>
          </p:cNvSpPr>
          <p:nvPr>
            <p:ph type="sldNum" sz="quarter" idx="12"/>
          </p:nvPr>
        </p:nvSpPr>
        <p:spPr/>
        <p:txBody>
          <a:bodyPr/>
          <a:lstStyle/>
          <a:p>
            <a:fld id="{A31D2A97-4EF1-4E69-BADC-F722CAE58668}" type="slidenum">
              <a:rPr lang="en-US" smtClean="0"/>
              <a:t>24</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904095906"/>
              </p:ext>
            </p:extLst>
          </p:nvPr>
        </p:nvGraphicFramePr>
        <p:xfrm>
          <a:off x="390525" y="1077865"/>
          <a:ext cx="11649075" cy="5242560"/>
        </p:xfrm>
        <a:graphic>
          <a:graphicData uri="http://schemas.openxmlformats.org/drawingml/2006/table">
            <a:tbl>
              <a:tblPr firstRow="1" bandRow="1">
                <a:tableStyleId>{9D7B26C5-4107-4FEC-AEDC-1716B250A1EF}</a:tableStyleId>
              </a:tblPr>
              <a:tblGrid>
                <a:gridCol w="3838575">
                  <a:extLst>
                    <a:ext uri="{9D8B030D-6E8A-4147-A177-3AD203B41FA5}">
                      <a16:colId xmlns:a16="http://schemas.microsoft.com/office/drawing/2014/main" val="20000"/>
                    </a:ext>
                  </a:extLst>
                </a:gridCol>
                <a:gridCol w="7810500">
                  <a:extLst>
                    <a:ext uri="{9D8B030D-6E8A-4147-A177-3AD203B41FA5}">
                      <a16:colId xmlns:a16="http://schemas.microsoft.com/office/drawing/2014/main" val="20001"/>
                    </a:ext>
                  </a:extLst>
                </a:gridCol>
              </a:tblGrid>
              <a:tr h="190500">
                <a:tc>
                  <a:txBody>
                    <a:bodyPr/>
                    <a:lstStyle/>
                    <a:p>
                      <a:pPr algn="l" fontAlgn="b"/>
                      <a:r>
                        <a:rPr lang="en-US" sz="2200" u="none" strike="noStrike" dirty="0">
                          <a:effectLst/>
                        </a:rPr>
                        <a:t>Function</a:t>
                      </a:r>
                      <a:endParaRPr lang="en-US" sz="2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200" u="none" strike="noStrike">
                          <a:effectLst/>
                        </a:rPr>
                        <a:t>What it does</a:t>
                      </a:r>
                      <a:endParaRPr lang="en-US" sz="22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0"/>
                  </a:ext>
                </a:extLst>
              </a:tr>
              <a:tr h="381000">
                <a:tc>
                  <a:txBody>
                    <a:bodyPr/>
                    <a:lstStyle/>
                    <a:p>
                      <a:pPr algn="l" fontAlgn="b">
                        <a:buClr>
                          <a:srgbClr val="000000"/>
                        </a:buClr>
                        <a:buSzPts val="1100"/>
                        <a:buFont typeface="Calibri" panose="020F0502020204030204" pitchFamily="34" charset="0"/>
                        <a:buNone/>
                      </a:pPr>
                      <a:r>
                        <a:rPr lang="en-US" sz="2200" b="0" i="0" u="none" strike="noStrike" dirty="0" err="1" smtClean="0">
                          <a:solidFill>
                            <a:srgbClr val="000000"/>
                          </a:solidFill>
                          <a:effectLst/>
                          <a:latin typeface="Calibri" panose="020F0502020204030204" pitchFamily="34" charset="0"/>
                        </a:rPr>
                        <a:t>chooseTopHubInEachModule</a:t>
                      </a:r>
                      <a:r>
                        <a:rPr lang="en-US" sz="2200" b="0" i="0" u="none" strike="noStrike" dirty="0" smtClean="0">
                          <a:solidFill>
                            <a:srgbClr val="000000"/>
                          </a:solidFill>
                          <a:effectLst/>
                          <a:latin typeface="Calibri" panose="020F0502020204030204" pitchFamily="34" charset="0"/>
                        </a:rPr>
                        <a:t>()</a:t>
                      </a:r>
                      <a:endParaRPr lang="en-US" sz="2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200" u="none" strike="noStrike">
                          <a:effectLst/>
                        </a:rPr>
                        <a:t>identifies the hub gene in each module</a:t>
                      </a:r>
                      <a:endParaRPr lang="en-US" sz="22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1"/>
                  </a:ext>
                </a:extLst>
              </a:tr>
              <a:tr h="381000">
                <a:tc>
                  <a:txBody>
                    <a:bodyPr/>
                    <a:lstStyle/>
                    <a:p>
                      <a:pPr algn="l" fontAlgn="b"/>
                      <a:r>
                        <a:rPr lang="en-US" sz="2200" u="none" strike="noStrike">
                          <a:effectLst/>
                        </a:rPr>
                        <a:t>moduleEigengenes()</a:t>
                      </a:r>
                      <a:endParaRPr lang="en-US" sz="22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2200" u="none" strike="noStrike" dirty="0">
                          <a:effectLst/>
                        </a:rPr>
                        <a:t>calculates the module's </a:t>
                      </a:r>
                      <a:r>
                        <a:rPr lang="en-US" sz="2200" u="none" strike="noStrike" dirty="0" err="1">
                          <a:effectLst/>
                        </a:rPr>
                        <a:t>eigengenes</a:t>
                      </a:r>
                      <a:endParaRPr lang="en-US" sz="2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2"/>
                  </a:ext>
                </a:extLst>
              </a:tr>
              <a:tr h="571500">
                <a:tc>
                  <a:txBody>
                    <a:bodyPr/>
                    <a:lstStyle/>
                    <a:p>
                      <a:pPr algn="l" fontAlgn="b"/>
                      <a:r>
                        <a:rPr lang="en-US" sz="2200" u="none" strike="noStrike">
                          <a:effectLst/>
                        </a:rPr>
                        <a:t>propVarExplained()</a:t>
                      </a:r>
                      <a:endParaRPr lang="en-US" sz="22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2200" u="none" strike="noStrike" dirty="0">
                          <a:effectLst/>
                        </a:rPr>
                        <a:t>calculates the  proportion of variance explained by </a:t>
                      </a:r>
                      <a:r>
                        <a:rPr lang="en-US" sz="2200" u="none" strike="noStrike" dirty="0" err="1">
                          <a:effectLst/>
                        </a:rPr>
                        <a:t>eigengenes</a:t>
                      </a:r>
                      <a:endParaRPr lang="en-US" sz="2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3"/>
                  </a:ext>
                </a:extLst>
              </a:tr>
              <a:tr h="762000">
                <a:tc>
                  <a:txBody>
                    <a:bodyPr/>
                    <a:lstStyle/>
                    <a:p>
                      <a:pPr algn="l" fontAlgn="b"/>
                      <a:r>
                        <a:rPr lang="en-US" sz="2200" u="none" strike="noStrike" dirty="0" err="1">
                          <a:effectLst/>
                        </a:rPr>
                        <a:t>exportNetworkToCytoscape</a:t>
                      </a:r>
                      <a:r>
                        <a:rPr lang="en-US" sz="2200" u="none" strike="noStrike" dirty="0">
                          <a:effectLst/>
                        </a:rPr>
                        <a:t>()</a:t>
                      </a:r>
                      <a:endParaRPr lang="en-US" sz="2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200" u="none" strike="noStrike">
                          <a:effectLst/>
                        </a:rPr>
                        <a:t>exports a network in edge and node list files in a format suitable for importing to</a:t>
                      </a:r>
                      <a:br>
                        <a:rPr lang="en-US" sz="2200" u="none" strike="noStrike">
                          <a:effectLst/>
                        </a:rPr>
                      </a:br>
                      <a:r>
                        <a:rPr lang="en-US" sz="2200" u="none" strike="noStrike">
                          <a:effectLst/>
                        </a:rPr>
                        <a:t>Cytoscape</a:t>
                      </a:r>
                      <a:endParaRPr lang="en-US" sz="22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4"/>
                  </a:ext>
                </a:extLst>
              </a:tr>
              <a:tr h="190500">
                <a:tc>
                  <a:txBody>
                    <a:bodyPr/>
                    <a:lstStyle/>
                    <a:p>
                      <a:pPr algn="l" fontAlgn="b"/>
                      <a:r>
                        <a:rPr lang="en-US" sz="2200" u="none" strike="noStrike" dirty="0" err="1">
                          <a:effectLst/>
                        </a:rPr>
                        <a:t>plotNetworkHeatmap</a:t>
                      </a:r>
                      <a:r>
                        <a:rPr lang="en-US" sz="2200" u="none" strike="noStrike" dirty="0">
                          <a:effectLst/>
                        </a:rPr>
                        <a:t>()</a:t>
                      </a:r>
                      <a:endParaRPr lang="en-US" sz="2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200" u="none" strike="noStrike">
                          <a:effectLst/>
                        </a:rPr>
                        <a:t>network heatmap plot</a:t>
                      </a:r>
                      <a:endParaRPr lang="en-US" sz="22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5"/>
                  </a:ext>
                </a:extLst>
              </a:tr>
              <a:tr h="381000">
                <a:tc>
                  <a:txBody>
                    <a:bodyPr/>
                    <a:lstStyle/>
                    <a:p>
                      <a:pPr algn="l" fontAlgn="b"/>
                      <a:r>
                        <a:rPr lang="en-US" sz="2200" u="none" strike="noStrike">
                          <a:effectLst/>
                        </a:rPr>
                        <a:t>plotDendroAndColors()</a:t>
                      </a:r>
                      <a:endParaRPr lang="en-US" sz="22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2200" u="none" strike="noStrike">
                          <a:effectLst/>
                        </a:rPr>
                        <a:t>dendrogram plot with color annotation of objects</a:t>
                      </a:r>
                      <a:endParaRPr lang="en-US" sz="22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6"/>
                  </a:ext>
                </a:extLst>
              </a:tr>
              <a:tr h="381000">
                <a:tc>
                  <a:txBody>
                    <a:bodyPr/>
                    <a:lstStyle/>
                    <a:p>
                      <a:pPr algn="l" fontAlgn="b"/>
                      <a:r>
                        <a:rPr lang="en-US" sz="2200" u="none" strike="noStrike" dirty="0" err="1">
                          <a:effectLst/>
                        </a:rPr>
                        <a:t>plotMEpairs</a:t>
                      </a:r>
                      <a:r>
                        <a:rPr lang="en-US" sz="2200" u="none" strike="noStrike" dirty="0">
                          <a:effectLst/>
                        </a:rPr>
                        <a:t>()</a:t>
                      </a:r>
                      <a:endParaRPr lang="en-US" sz="2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200" u="none" strike="noStrike">
                          <a:effectLst/>
                        </a:rPr>
                        <a:t>pairwise scatter plots of eigengenes</a:t>
                      </a:r>
                      <a:endParaRPr lang="en-US" sz="22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7"/>
                  </a:ext>
                </a:extLst>
              </a:tr>
              <a:tr h="381000">
                <a:tc>
                  <a:txBody>
                    <a:bodyPr/>
                    <a:lstStyle/>
                    <a:p>
                      <a:pPr algn="l" fontAlgn="b"/>
                      <a:r>
                        <a:rPr lang="en-US" sz="2200" u="none" strike="noStrike" dirty="0" err="1">
                          <a:effectLst/>
                        </a:rPr>
                        <a:t>circlePlot</a:t>
                      </a:r>
                      <a:r>
                        <a:rPr lang="en-US" sz="2200" u="none" strike="noStrike" dirty="0">
                          <a:effectLst/>
                        </a:rPr>
                        <a:t>()*</a:t>
                      </a:r>
                      <a:endParaRPr lang="en-US" sz="2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200" u="none" strike="noStrike" dirty="0">
                          <a:effectLst/>
                        </a:rPr>
                        <a:t>visualize connectivity within a module</a:t>
                      </a:r>
                      <a:endParaRPr lang="en-US" sz="2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8"/>
                  </a:ext>
                </a:extLst>
              </a:tr>
              <a:tr h="381000">
                <a:tc>
                  <a:txBody>
                    <a:bodyPr/>
                    <a:lstStyle/>
                    <a:p>
                      <a:pPr algn="l" fontAlgn="b"/>
                      <a:r>
                        <a:rPr lang="en-US" sz="2400" dirty="0" err="1" smtClean="0"/>
                        <a:t>GOenrichmentAnalysis</a:t>
                      </a:r>
                      <a:r>
                        <a:rPr lang="en-US" sz="2400" dirty="0" smtClean="0"/>
                        <a:t>()</a:t>
                      </a:r>
                      <a:endParaRPr lang="en-US" sz="2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200" b="0" i="0" u="none" strike="noStrike" dirty="0" smtClean="0">
                          <a:solidFill>
                            <a:srgbClr val="000000"/>
                          </a:solidFill>
                          <a:effectLst/>
                          <a:latin typeface="Calibri" panose="020F0502020204030204" pitchFamily="34" charset="0"/>
                        </a:rPr>
                        <a:t>calculation</a:t>
                      </a:r>
                      <a:r>
                        <a:rPr lang="en-US" sz="2200" b="0" i="0" u="none" strike="noStrike" baseline="0" dirty="0" smtClean="0">
                          <a:solidFill>
                            <a:srgbClr val="000000"/>
                          </a:solidFill>
                          <a:effectLst/>
                          <a:latin typeface="Calibri" panose="020F0502020204030204" pitchFamily="34" charset="0"/>
                        </a:rPr>
                        <a:t> of GO enrichment (experimental)</a:t>
                      </a:r>
                      <a:endParaRPr lang="en-US" sz="2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9"/>
                  </a:ext>
                </a:extLst>
              </a:tr>
              <a:tr h="381000">
                <a:tc>
                  <a:txBody>
                    <a:bodyPr/>
                    <a:lstStyle/>
                    <a:p>
                      <a:pPr algn="l" fontAlgn="b"/>
                      <a:r>
                        <a:rPr lang="en-US" sz="2400" dirty="0" err="1" smtClean="0"/>
                        <a:t>networkScreening</a:t>
                      </a:r>
                      <a:r>
                        <a:rPr lang="en-US" sz="2400" dirty="0" smtClean="0"/>
                        <a:t>()</a:t>
                      </a:r>
                      <a:endParaRPr lang="en-US" sz="2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200" b="0" i="0" u="none" strike="noStrike" dirty="0" smtClean="0">
                          <a:solidFill>
                            <a:srgbClr val="000000"/>
                          </a:solidFill>
                          <a:effectLst/>
                          <a:latin typeface="Calibri" panose="020F0502020204030204" pitchFamily="34" charset="0"/>
                        </a:rPr>
                        <a:t>identifies genes related</a:t>
                      </a:r>
                      <a:r>
                        <a:rPr lang="en-US" sz="2200" b="0" i="0" u="none" strike="noStrike" baseline="0" dirty="0" smtClean="0">
                          <a:solidFill>
                            <a:srgbClr val="000000"/>
                          </a:solidFill>
                          <a:effectLst/>
                          <a:latin typeface="Calibri" panose="020F0502020204030204" pitchFamily="34" charset="0"/>
                        </a:rPr>
                        <a:t> to a trait by taking into account both the network and gene-centric info (experimental)</a:t>
                      </a:r>
                      <a:endParaRPr lang="en-US" sz="2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10"/>
                  </a:ext>
                </a:extLst>
              </a:tr>
            </a:tbl>
          </a:graphicData>
        </a:graphic>
      </p:graphicFrame>
      <p:sp>
        <p:nvSpPr>
          <p:cNvPr id="3" name="Date Placeholder 2"/>
          <p:cNvSpPr>
            <a:spLocks noGrp="1"/>
          </p:cNvSpPr>
          <p:nvPr>
            <p:ph type="dt" sz="half" idx="10"/>
          </p:nvPr>
        </p:nvSpPr>
        <p:spPr/>
        <p:txBody>
          <a:bodyPr/>
          <a:lstStyle/>
          <a:p>
            <a:r>
              <a:rPr lang="en-US" smtClean="0"/>
              <a:t>Lecture 15: 12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spTree>
    <p:extLst>
      <p:ext uri="{BB962C8B-B14F-4D97-AF65-F5344CB8AC3E}">
        <p14:creationId xmlns:p14="http://schemas.microsoft.com/office/powerpoint/2010/main" val="25938622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t>
            </a:r>
            <a:r>
              <a:rPr lang="en-US" dirty="0" smtClean="0"/>
              <a:t>Networks</a:t>
            </a:r>
            <a:endParaRPr lang="en-US" dirty="0"/>
          </a:p>
        </p:txBody>
      </p:sp>
      <p:sp>
        <p:nvSpPr>
          <p:cNvPr id="3" name="Content Placeholder 2"/>
          <p:cNvSpPr>
            <a:spLocks noGrp="1"/>
          </p:cNvSpPr>
          <p:nvPr>
            <p:ph idx="1"/>
          </p:nvPr>
        </p:nvSpPr>
        <p:spPr>
          <a:xfrm>
            <a:off x="965200" y="1571625"/>
            <a:ext cx="4997116" cy="4779712"/>
          </a:xfrm>
        </p:spPr>
        <p:txBody>
          <a:bodyPr>
            <a:normAutofit fontScale="92500" lnSpcReduction="20000"/>
          </a:bodyPr>
          <a:lstStyle/>
          <a:p>
            <a:r>
              <a:rPr lang="en-US" dirty="0" smtClean="0"/>
              <a:t>Example: Whole </a:t>
            </a:r>
            <a:r>
              <a:rPr lang="en-US" dirty="0" smtClean="0"/>
              <a:t>Brain vs Brain </a:t>
            </a:r>
            <a:r>
              <a:rPr lang="en-US" dirty="0" smtClean="0"/>
              <a:t>Region</a:t>
            </a:r>
          </a:p>
          <a:p>
            <a:pPr lvl="1"/>
            <a:r>
              <a:rPr lang="en-US" dirty="0" smtClean="0"/>
              <a:t>Treatment vs control network</a:t>
            </a:r>
            <a:endParaRPr lang="en-US" dirty="0" smtClean="0"/>
          </a:p>
          <a:p>
            <a:r>
              <a:rPr lang="en-US" dirty="0" smtClean="0"/>
              <a:t>6 </a:t>
            </a:r>
            <a:r>
              <a:rPr lang="en-US" dirty="0" smtClean="0"/>
              <a:t>brain regions:</a:t>
            </a:r>
          </a:p>
          <a:p>
            <a:pPr lvl="1"/>
            <a:r>
              <a:rPr lang="en-US" dirty="0" smtClean="0"/>
              <a:t>Cerebellum (CER)</a:t>
            </a:r>
          </a:p>
          <a:p>
            <a:pPr lvl="1"/>
            <a:r>
              <a:rPr lang="en-US" dirty="0" smtClean="0"/>
              <a:t>Hippocampus (HIP)</a:t>
            </a:r>
          </a:p>
          <a:p>
            <a:pPr lvl="1"/>
            <a:r>
              <a:rPr lang="en-US" dirty="0" smtClean="0"/>
              <a:t>Nucleus </a:t>
            </a:r>
            <a:r>
              <a:rPr lang="en-US" dirty="0" err="1" smtClean="0"/>
              <a:t>Accumbens</a:t>
            </a:r>
            <a:r>
              <a:rPr lang="en-US" dirty="0" smtClean="0"/>
              <a:t> (NA)</a:t>
            </a:r>
          </a:p>
          <a:p>
            <a:pPr lvl="1"/>
            <a:r>
              <a:rPr lang="en-US" dirty="0" smtClean="0"/>
              <a:t>Prefrontal Cortex (PFC)</a:t>
            </a:r>
          </a:p>
          <a:p>
            <a:pPr lvl="1"/>
            <a:r>
              <a:rPr lang="en-US" dirty="0" smtClean="0"/>
              <a:t>Striatum (STR)</a:t>
            </a:r>
          </a:p>
          <a:p>
            <a:pPr lvl="1"/>
            <a:r>
              <a:rPr lang="en-US" dirty="0" smtClean="0"/>
              <a:t>Ventral Tegmental Area (VTA)</a:t>
            </a:r>
          </a:p>
          <a:p>
            <a:r>
              <a:rPr lang="en-US" dirty="0" smtClean="0"/>
              <a:t>Created a network for each area using same </a:t>
            </a:r>
            <a:r>
              <a:rPr lang="en-US" dirty="0" err="1" smtClean="0"/>
              <a:t>probesets</a:t>
            </a:r>
            <a:r>
              <a:rPr lang="en-US" dirty="0" smtClean="0"/>
              <a:t> and same parameters as whole </a:t>
            </a:r>
            <a:r>
              <a:rPr lang="en-US" dirty="0" smtClean="0"/>
              <a:t>brain</a:t>
            </a:r>
          </a:p>
          <a:p>
            <a:pPr lvl="1"/>
            <a:r>
              <a:rPr lang="en-US" dirty="0" smtClean="0"/>
              <a:t>Need to have same nodes (i.e. genes) going into network</a:t>
            </a:r>
            <a:endParaRPr lang="en-US" dirty="0"/>
          </a:p>
        </p:txBody>
      </p:sp>
      <p:sp>
        <p:nvSpPr>
          <p:cNvPr id="4" name="Slide Number Placeholder 3"/>
          <p:cNvSpPr>
            <a:spLocks noGrp="1"/>
          </p:cNvSpPr>
          <p:nvPr>
            <p:ph type="sldNum" sz="quarter" idx="12"/>
          </p:nvPr>
        </p:nvSpPr>
        <p:spPr/>
        <p:txBody>
          <a:bodyPr/>
          <a:lstStyle/>
          <a:p>
            <a:fld id="{A31D2A97-4EF1-4E69-BADC-F722CAE58668}" type="slidenum">
              <a:rPr lang="en-US" smtClean="0"/>
              <a:t>25</a:t>
            </a:fld>
            <a:endParaRPr lang="en-US"/>
          </a:p>
        </p:txBody>
      </p:sp>
      <p:pic>
        <p:nvPicPr>
          <p:cNvPr id="5" name="Picture 4"/>
          <p:cNvPicPr>
            <a:picLocks noChangeAspect="1" noChangeArrowheads="1"/>
          </p:cNvPicPr>
          <p:nvPr/>
        </p:nvPicPr>
        <p:blipFill>
          <a:blip r:embed="rId2" cstate="print"/>
          <a:srcRect l="21094" t="22500" r="50260" b="29074"/>
          <a:stretch>
            <a:fillRect/>
          </a:stretch>
        </p:blipFill>
        <p:spPr bwMode="auto">
          <a:xfrm>
            <a:off x="6551525" y="1729530"/>
            <a:ext cx="3883060" cy="4135306"/>
          </a:xfrm>
          <a:prstGeom prst="rect">
            <a:avLst/>
          </a:prstGeom>
          <a:noFill/>
          <a:ln w="9525">
            <a:noFill/>
            <a:miter lim="800000"/>
            <a:headEnd/>
            <a:tailEnd/>
          </a:ln>
        </p:spPr>
      </p:pic>
      <p:sp>
        <p:nvSpPr>
          <p:cNvPr id="6" name="Date Placeholder 5"/>
          <p:cNvSpPr>
            <a:spLocks noGrp="1"/>
          </p:cNvSpPr>
          <p:nvPr>
            <p:ph type="dt" sz="half" idx="10"/>
          </p:nvPr>
        </p:nvSpPr>
        <p:spPr/>
        <p:txBody>
          <a:bodyPr/>
          <a:lstStyle/>
          <a:p>
            <a:r>
              <a:rPr lang="en-US" smtClean="0"/>
              <a:t>Lecture 15: 12 March 2019</a:t>
            </a:r>
            <a:endParaRPr lang="en-US"/>
          </a:p>
        </p:txBody>
      </p:sp>
      <p:sp>
        <p:nvSpPr>
          <p:cNvPr id="7" name="Footer Placeholder 6"/>
          <p:cNvSpPr>
            <a:spLocks noGrp="1"/>
          </p:cNvSpPr>
          <p:nvPr>
            <p:ph type="ftr" sz="quarter" idx="11"/>
          </p:nvPr>
        </p:nvSpPr>
        <p:spPr/>
        <p:txBody>
          <a:bodyPr/>
          <a:lstStyle/>
          <a:p>
            <a:r>
              <a:rPr lang="en-US" smtClean="0"/>
              <a:t>BIOS 6660 Spring 2019</a:t>
            </a:r>
            <a:endParaRPr lang="en-US"/>
          </a:p>
        </p:txBody>
      </p:sp>
    </p:spTree>
    <p:extLst>
      <p:ext uri="{BB962C8B-B14F-4D97-AF65-F5344CB8AC3E}">
        <p14:creationId xmlns:p14="http://schemas.microsoft.com/office/powerpoint/2010/main" val="9527120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 summary statistics </a:t>
            </a:r>
            <a:endParaRPr lang="en-US" dirty="0"/>
          </a:p>
        </p:txBody>
      </p:sp>
      <p:sp>
        <p:nvSpPr>
          <p:cNvPr id="5" name="Slide Number Placeholder 4"/>
          <p:cNvSpPr>
            <a:spLocks noGrp="1"/>
          </p:cNvSpPr>
          <p:nvPr>
            <p:ph type="sldNum" sz="quarter" idx="12"/>
          </p:nvPr>
        </p:nvSpPr>
        <p:spPr/>
        <p:txBody>
          <a:bodyPr/>
          <a:lstStyle/>
          <a:p>
            <a:fld id="{21209376-4762-4885-BEFE-537EC3CECB45}" type="slidenum">
              <a:rPr lang="en-US" smtClean="0"/>
              <a:pPr/>
              <a:t>26</a:t>
            </a:fld>
            <a:endParaRPr lang="en-US"/>
          </a:p>
        </p:txBody>
      </p:sp>
      <p:sp>
        <p:nvSpPr>
          <p:cNvPr id="7" name="Content Placeholder 6"/>
          <p:cNvSpPr>
            <a:spLocks noGrp="1"/>
          </p:cNvSpPr>
          <p:nvPr>
            <p:ph idx="1"/>
          </p:nvPr>
        </p:nvSpPr>
        <p:spPr>
          <a:xfrm>
            <a:off x="838201" y="1825625"/>
            <a:ext cx="4541874" cy="4351338"/>
          </a:xfrm>
        </p:spPr>
        <p:txBody>
          <a:bodyPr>
            <a:normAutofit fontScale="92500" lnSpcReduction="10000"/>
          </a:bodyPr>
          <a:lstStyle/>
          <a:p>
            <a:r>
              <a:rPr lang="en-US" dirty="0" smtClean="0"/>
              <a:t>Composite statistic telling how well a module is preserved</a:t>
            </a:r>
          </a:p>
          <a:p>
            <a:pPr lvl="1"/>
            <a:r>
              <a:rPr lang="en-US" dirty="0" smtClean="0"/>
              <a:t>4 statistics related to density</a:t>
            </a:r>
          </a:p>
          <a:p>
            <a:pPr lvl="2"/>
            <a:r>
              <a:rPr lang="en-US" dirty="0" smtClean="0"/>
              <a:t>Highly connected nodes maintain that level of connectivity</a:t>
            </a:r>
          </a:p>
          <a:p>
            <a:pPr lvl="1"/>
            <a:r>
              <a:rPr lang="en-US" dirty="0" smtClean="0"/>
              <a:t>3 statistics related to connectivity</a:t>
            </a:r>
          </a:p>
          <a:p>
            <a:pPr lvl="2"/>
            <a:r>
              <a:rPr lang="en-US" dirty="0" smtClean="0"/>
              <a:t>Connectivity pattern between specific genes is maintained</a:t>
            </a:r>
          </a:p>
          <a:p>
            <a:r>
              <a:rPr lang="en-US" dirty="0" smtClean="0"/>
              <a:t>Bias: Larger modules tend to have larger Z summary scores</a:t>
            </a:r>
          </a:p>
          <a:p>
            <a:pPr marL="0" indent="0">
              <a:buNone/>
            </a:pPr>
            <a:r>
              <a:rPr lang="en-US" dirty="0" err="1" smtClean="0">
                <a:latin typeface="Courier New" panose="02070309020205020404" pitchFamily="49" charset="0"/>
                <a:cs typeface="Courier New" panose="02070309020205020404" pitchFamily="49" charset="0"/>
              </a:rPr>
              <a:t>modulePreservation</a:t>
            </a:r>
            <a:r>
              <a:rPr lang="en-US" dirty="0" smtClean="0">
                <a:latin typeface="Courier New" panose="02070309020205020404" pitchFamily="49" charset="0"/>
                <a:cs typeface="Courier New" panose="02070309020205020404" pitchFamily="49" charset="0"/>
              </a:rPr>
              <a:t>()</a:t>
            </a:r>
          </a:p>
        </p:txBody>
      </p:sp>
      <p:graphicFrame>
        <p:nvGraphicFramePr>
          <p:cNvPr id="8" name="Table 7"/>
          <p:cNvGraphicFramePr>
            <a:graphicFrameLocks noGrp="1"/>
          </p:cNvGraphicFramePr>
          <p:nvPr>
            <p:extLst/>
          </p:nvPr>
        </p:nvGraphicFramePr>
        <p:xfrm>
          <a:off x="6844432" y="4498885"/>
          <a:ext cx="4007059" cy="1478280"/>
        </p:xfrm>
        <a:graphic>
          <a:graphicData uri="http://schemas.openxmlformats.org/drawingml/2006/table">
            <a:tbl>
              <a:tblPr firstRow="1" bandRow="1">
                <a:tableStyleId>{9D7B26C5-4107-4FEC-AEDC-1716B250A1EF}</a:tableStyleId>
              </a:tblPr>
              <a:tblGrid>
                <a:gridCol w="1717475">
                  <a:extLst>
                    <a:ext uri="{9D8B030D-6E8A-4147-A177-3AD203B41FA5}">
                      <a16:colId xmlns:a16="http://schemas.microsoft.com/office/drawing/2014/main" val="20000"/>
                    </a:ext>
                  </a:extLst>
                </a:gridCol>
                <a:gridCol w="2289584">
                  <a:extLst>
                    <a:ext uri="{9D8B030D-6E8A-4147-A177-3AD203B41FA5}">
                      <a16:colId xmlns:a16="http://schemas.microsoft.com/office/drawing/2014/main" val="20001"/>
                    </a:ext>
                  </a:extLst>
                </a:gridCol>
              </a:tblGrid>
              <a:tr h="0">
                <a:tc>
                  <a:txBody>
                    <a:bodyPr/>
                    <a:lstStyle/>
                    <a:p>
                      <a:pPr algn="ctr"/>
                      <a:r>
                        <a:rPr lang="en-US" dirty="0" smtClean="0"/>
                        <a:t>Z summary</a:t>
                      </a:r>
                      <a:endParaRPr lang="en-US" dirty="0"/>
                    </a:p>
                  </a:txBody>
                  <a:tcPr/>
                </a:tc>
                <a:tc>
                  <a:txBody>
                    <a:bodyPr/>
                    <a:lstStyle/>
                    <a:p>
                      <a:pPr algn="ctr"/>
                      <a:r>
                        <a:rPr lang="en-US" dirty="0" smtClean="0"/>
                        <a:t>Interpretation</a:t>
                      </a:r>
                      <a:endParaRPr lang="en-US" dirty="0"/>
                    </a:p>
                  </a:txBody>
                  <a:tcPr/>
                </a:tc>
                <a:extLst>
                  <a:ext uri="{0D108BD9-81ED-4DB2-BD59-A6C34878D82A}">
                    <a16:rowId xmlns:a16="http://schemas.microsoft.com/office/drawing/2014/main" val="10000"/>
                  </a:ext>
                </a:extLst>
              </a:tr>
              <a:tr h="370840">
                <a:tc>
                  <a:txBody>
                    <a:bodyPr/>
                    <a:lstStyle/>
                    <a:p>
                      <a:pPr algn="ctr"/>
                      <a:r>
                        <a:rPr lang="en-US" dirty="0" smtClean="0"/>
                        <a:t>&lt; 2</a:t>
                      </a:r>
                      <a:endParaRPr lang="en-US" dirty="0"/>
                    </a:p>
                  </a:txBody>
                  <a:tcPr/>
                </a:tc>
                <a:tc>
                  <a:txBody>
                    <a:bodyPr/>
                    <a:lstStyle/>
                    <a:p>
                      <a:pPr algn="ctr"/>
                      <a:r>
                        <a:rPr lang="en-US" dirty="0" smtClean="0"/>
                        <a:t>Not</a:t>
                      </a:r>
                      <a:r>
                        <a:rPr lang="en-US" baseline="0" dirty="0" smtClean="0"/>
                        <a:t> Preserved</a:t>
                      </a:r>
                      <a:endParaRPr lang="en-US" dirty="0" smtClean="0"/>
                    </a:p>
                  </a:txBody>
                  <a:tcPr/>
                </a:tc>
                <a:extLst>
                  <a:ext uri="{0D108BD9-81ED-4DB2-BD59-A6C34878D82A}">
                    <a16:rowId xmlns:a16="http://schemas.microsoft.com/office/drawing/2014/main" val="10001"/>
                  </a:ext>
                </a:extLst>
              </a:tr>
              <a:tr h="370840">
                <a:tc>
                  <a:txBody>
                    <a:bodyPr/>
                    <a:lstStyle/>
                    <a:p>
                      <a:pPr algn="ctr"/>
                      <a:r>
                        <a:rPr lang="en-US" dirty="0" smtClean="0"/>
                        <a:t>2-10</a:t>
                      </a:r>
                      <a:endParaRPr lang="en-US" dirty="0"/>
                    </a:p>
                  </a:txBody>
                  <a:tcPr/>
                </a:tc>
                <a:tc>
                  <a:txBody>
                    <a:bodyPr/>
                    <a:lstStyle/>
                    <a:p>
                      <a:pPr algn="ctr"/>
                      <a:r>
                        <a:rPr lang="en-US" dirty="0" smtClean="0"/>
                        <a:t>Moderately</a:t>
                      </a:r>
                      <a:r>
                        <a:rPr lang="en-US" baseline="0" dirty="0" smtClean="0"/>
                        <a:t> Preserved</a:t>
                      </a:r>
                    </a:p>
                  </a:txBody>
                  <a:tcPr/>
                </a:tc>
                <a:extLst>
                  <a:ext uri="{0D108BD9-81ED-4DB2-BD59-A6C34878D82A}">
                    <a16:rowId xmlns:a16="http://schemas.microsoft.com/office/drawing/2014/main" val="10002"/>
                  </a:ext>
                </a:extLst>
              </a:tr>
              <a:tr h="370840">
                <a:tc>
                  <a:txBody>
                    <a:bodyPr/>
                    <a:lstStyle/>
                    <a:p>
                      <a:pPr algn="ctr"/>
                      <a:r>
                        <a:rPr lang="en-US" dirty="0" smtClean="0"/>
                        <a:t>&gt; 10</a:t>
                      </a:r>
                      <a:endParaRPr lang="en-US" dirty="0"/>
                    </a:p>
                  </a:txBody>
                  <a:tcPr/>
                </a:tc>
                <a:tc>
                  <a:txBody>
                    <a:bodyPr/>
                    <a:lstStyle/>
                    <a:p>
                      <a:pPr algn="ctr"/>
                      <a:r>
                        <a:rPr lang="en-US" dirty="0" smtClean="0"/>
                        <a:t>Strongly Preserved</a:t>
                      </a:r>
                      <a:endParaRPr lang="en-US" dirty="0"/>
                    </a:p>
                  </a:txBody>
                  <a:tcPr/>
                </a:tc>
                <a:extLst>
                  <a:ext uri="{0D108BD9-81ED-4DB2-BD59-A6C34878D82A}">
                    <a16:rowId xmlns:a16="http://schemas.microsoft.com/office/drawing/2014/main" val="10003"/>
                  </a:ext>
                </a:extLst>
              </a:tr>
            </a:tbl>
          </a:graphicData>
        </a:graphic>
      </p:graphicFrame>
      <p:pic>
        <p:nvPicPr>
          <p:cNvPr id="9" name="Picture 8"/>
          <p:cNvPicPr>
            <a:picLocks noChangeAspect="1"/>
          </p:cNvPicPr>
          <p:nvPr/>
        </p:nvPicPr>
        <p:blipFill rotWithShape="1">
          <a:blip r:embed="rId2"/>
          <a:srcRect l="9469" t="39047" r="70099" b="50547"/>
          <a:stretch/>
        </p:blipFill>
        <p:spPr>
          <a:xfrm>
            <a:off x="5578351" y="1488558"/>
            <a:ext cx="6539221" cy="1040732"/>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7024577" y="3779283"/>
                <a:ext cx="3646768" cy="5243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𝑠𝑢𝑚𝑚𝑎𝑟𝑦</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𝑑𝑒𝑛𝑠𝑖𝑡𝑦</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𝑐𝑜𝑛𝑛𝑒𝑐𝑡𝑖𝑣𝑖𝑡𝑦</m:t>
                              </m:r>
                            </m:sub>
                          </m:sSub>
                        </m:num>
                        <m:den>
                          <m:r>
                            <a:rPr lang="en-US" b="0" i="1" smtClean="0">
                              <a:latin typeface="Cambria Math" panose="02040503050406030204" pitchFamily="18" charset="0"/>
                            </a:rPr>
                            <m:t>2</m:t>
                          </m:r>
                        </m:den>
                      </m:f>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7024577" y="3779283"/>
                <a:ext cx="3646768" cy="524311"/>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5682063" y="2744381"/>
                <a:ext cx="6331797"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𝑑𝑒𝑛𝑠𝑖𝑡𝑦</m:t>
                          </m:r>
                        </m:sub>
                      </m:sSub>
                      <m:r>
                        <a:rPr lang="en-US" b="0" i="0" smtClean="0">
                          <a:latin typeface="Cambria Math" panose="02040503050406030204" pitchFamily="18" charset="0"/>
                        </a:rPr>
                        <m:t>=</m:t>
                      </m:r>
                      <m:r>
                        <m:rPr>
                          <m:sty m:val="p"/>
                        </m:rPr>
                        <a:rPr lang="en-US" b="0" i="0" smtClean="0">
                          <a:latin typeface="Cambria Math" panose="02040503050406030204" pitchFamily="18" charset="0"/>
                        </a:rPr>
                        <m:t>median</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𝑚𝑒𝑎𝑛𝐶𝑜𝑟</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𝑚𝑒𝑎𝑛𝐴𝑑𝑗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𝑝𝑟𝑜𝑝𝑉𝑎𝑟𝐸𝑥𝑝𝑙</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𝑚𝑒𝑎𝑛𝐾𝑀𝐸</m:t>
                          </m:r>
                        </m:sub>
                      </m:sSub>
                      <m:r>
                        <a:rPr lang="en-US" b="0" i="1" smtClean="0">
                          <a:latin typeface="Cambria Math" panose="02040503050406030204" pitchFamily="18" charset="0"/>
                        </a:rPr>
                        <m:t>)</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5682063" y="2744381"/>
                <a:ext cx="6331797" cy="299313"/>
              </a:xfrm>
              <a:prstGeom prst="rect">
                <a:avLst/>
              </a:prstGeom>
              <a:blipFill rotWithShape="0">
                <a:blip r:embed="rId4"/>
                <a:stretch>
                  <a:fillRect l="-385" r="-866" b="-265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6340865" y="3262025"/>
                <a:ext cx="5014193"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𝑐𝑜𝑛𝑛𝑒𝑐𝑡𝑖𝑣𝑖𝑡𝑦</m:t>
                          </m:r>
                        </m:sub>
                      </m:sSub>
                      <m:r>
                        <a:rPr lang="en-US" b="0" i="1" smtClean="0">
                          <a:latin typeface="Cambria Math" panose="02040503050406030204" pitchFamily="18" charset="0"/>
                        </a:rPr>
                        <m:t>=</m:t>
                      </m:r>
                      <m:r>
                        <a:rPr lang="en-US" b="0" i="1" smtClean="0">
                          <a:latin typeface="Cambria Math" panose="02040503050406030204" pitchFamily="18" charset="0"/>
                        </a:rPr>
                        <m:t>𝑚𝑒𝑑𝑖𝑎𝑛</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𝑐𝑜𝑟</m:t>
                          </m:r>
                          <m:r>
                            <a:rPr lang="en-US" b="0" i="1" smtClean="0">
                              <a:latin typeface="Cambria Math" panose="02040503050406030204" pitchFamily="18" charset="0"/>
                            </a:rPr>
                            <m:t>.</m:t>
                          </m:r>
                          <m:r>
                            <a:rPr lang="en-US" b="0" i="1" smtClean="0">
                              <a:latin typeface="Cambria Math" panose="02040503050406030204" pitchFamily="18" charset="0"/>
                            </a:rPr>
                            <m:t>𝑘𝐼𝑀</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𝑐𝑜𝑟</m:t>
                          </m:r>
                          <m:r>
                            <a:rPr lang="en-US" b="0" i="1" smtClean="0">
                              <a:latin typeface="Cambria Math" panose="02040503050406030204" pitchFamily="18" charset="0"/>
                            </a:rPr>
                            <m:t>.</m:t>
                          </m:r>
                          <m:r>
                            <a:rPr lang="en-US" b="0" i="1" smtClean="0">
                              <a:latin typeface="Cambria Math" panose="02040503050406030204" pitchFamily="18" charset="0"/>
                            </a:rPr>
                            <m:t>𝑘𝑀𝐸</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𝑐𝑜𝑟</m:t>
                          </m:r>
                          <m:r>
                            <a:rPr lang="en-US" b="0" i="1" smtClean="0">
                              <a:latin typeface="Cambria Math" panose="02040503050406030204" pitchFamily="18" charset="0"/>
                            </a:rPr>
                            <m:t>.</m:t>
                          </m:r>
                          <m:r>
                            <a:rPr lang="en-US" b="0" i="1" smtClean="0">
                              <a:latin typeface="Cambria Math" panose="02040503050406030204" pitchFamily="18" charset="0"/>
                            </a:rPr>
                            <m:t>𝑐𝑜𝑟</m:t>
                          </m:r>
                        </m:sub>
                      </m:sSub>
                      <m:r>
                        <a:rPr lang="en-US" b="0" i="1" smtClean="0">
                          <a:latin typeface="Cambria Math" panose="02040503050406030204" pitchFamily="18" charset="0"/>
                        </a:rPr>
                        <m:t>)</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6340865" y="3262025"/>
                <a:ext cx="5014193" cy="298928"/>
              </a:xfrm>
              <a:prstGeom prst="rect">
                <a:avLst/>
              </a:prstGeom>
              <a:blipFill rotWithShape="0">
                <a:blip r:embed="rId5"/>
                <a:stretch>
                  <a:fillRect l="-608" r="-1215" b="-26531"/>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r>
              <a:rPr lang="en-US" smtClean="0"/>
              <a:t>Lecture 15: 12 March 2019</a:t>
            </a:r>
            <a:endParaRPr lang="en-US"/>
          </a:p>
        </p:txBody>
      </p:sp>
      <p:sp>
        <p:nvSpPr>
          <p:cNvPr id="4" name="Footer Placeholder 3"/>
          <p:cNvSpPr>
            <a:spLocks noGrp="1"/>
          </p:cNvSpPr>
          <p:nvPr>
            <p:ph type="ftr" sz="quarter" idx="11"/>
          </p:nvPr>
        </p:nvSpPr>
        <p:spPr/>
        <p:txBody>
          <a:bodyPr/>
          <a:lstStyle/>
          <a:p>
            <a:r>
              <a:rPr lang="en-US" smtClean="0"/>
              <a:t>BIOS 6660 Spring 2019</a:t>
            </a:r>
            <a:endParaRPr lang="en-US"/>
          </a:p>
        </p:txBody>
      </p:sp>
    </p:spTree>
    <p:extLst>
      <p:ext uri="{BB962C8B-B14F-4D97-AF65-F5344CB8AC3E}">
        <p14:creationId xmlns:p14="http://schemas.microsoft.com/office/powerpoint/2010/main" val="29125794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7369256" y="1303635"/>
            <a:ext cx="4512442" cy="5386546"/>
            <a:chOff x="7438925" y="1399430"/>
            <a:chExt cx="4512442" cy="5386546"/>
          </a:xfrm>
        </p:grpSpPr>
        <p:pic>
          <p:nvPicPr>
            <p:cNvPr id="8" name="Picture 7"/>
            <p:cNvPicPr>
              <a:picLocks noChangeAspect="1" noChangeArrowheads="1"/>
            </p:cNvPicPr>
            <p:nvPr/>
          </p:nvPicPr>
          <p:blipFill>
            <a:blip r:embed="rId3" cstate="print"/>
            <a:srcRect l="64219" t="30741" r="1562" b="8796"/>
            <a:stretch>
              <a:fillRect/>
            </a:stretch>
          </p:blipFill>
          <p:spPr bwMode="auto">
            <a:xfrm>
              <a:off x="7748337" y="2608535"/>
              <a:ext cx="4203030" cy="4177441"/>
            </a:xfrm>
            <a:prstGeom prst="rect">
              <a:avLst/>
            </a:prstGeom>
            <a:noFill/>
            <a:ln w="9525">
              <a:noFill/>
              <a:miter lim="800000"/>
              <a:headEnd/>
              <a:tailEnd/>
            </a:ln>
          </p:spPr>
        </p:pic>
        <p:pic>
          <p:nvPicPr>
            <p:cNvPr id="7" name="Picture 6"/>
            <p:cNvPicPr>
              <a:picLocks noChangeAspect="1" noChangeArrowheads="1"/>
            </p:cNvPicPr>
            <p:nvPr/>
          </p:nvPicPr>
          <p:blipFill rotWithShape="1">
            <a:blip r:embed="rId3" cstate="print"/>
            <a:srcRect l="52969" t="10007" r="35000" b="68611"/>
            <a:stretch/>
          </p:blipFill>
          <p:spPr bwMode="auto">
            <a:xfrm>
              <a:off x="7438925" y="1399430"/>
              <a:ext cx="1226317" cy="1225959"/>
            </a:xfrm>
            <a:prstGeom prst="rect">
              <a:avLst/>
            </a:prstGeom>
            <a:noFill/>
            <a:ln w="9525">
              <a:noFill/>
              <a:miter lim="800000"/>
              <a:headEnd/>
              <a:tailEnd/>
            </a:ln>
          </p:spPr>
        </p:pic>
        <p:pic>
          <p:nvPicPr>
            <p:cNvPr id="9" name="Picture 8"/>
            <p:cNvPicPr>
              <a:picLocks noChangeAspect="1" noChangeArrowheads="1"/>
            </p:cNvPicPr>
            <p:nvPr/>
          </p:nvPicPr>
          <p:blipFill rotWithShape="1">
            <a:blip r:embed="rId3" cstate="print"/>
            <a:srcRect l="71198" t="10680" r="13645" b="82500"/>
            <a:stretch/>
          </p:blipFill>
          <p:spPr bwMode="auto">
            <a:xfrm>
              <a:off x="8900072" y="2170706"/>
              <a:ext cx="1544842" cy="391018"/>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dirty="0" smtClean="0"/>
              <a:t>Methods to Generate Z summary Scores</a:t>
            </a:r>
            <a:endParaRPr lang="en-US" dirty="0"/>
          </a:p>
        </p:txBody>
      </p:sp>
      <p:sp>
        <p:nvSpPr>
          <p:cNvPr id="3" name="Content Placeholder 2"/>
          <p:cNvSpPr>
            <a:spLocks noGrp="1"/>
          </p:cNvSpPr>
          <p:nvPr>
            <p:ph idx="1"/>
          </p:nvPr>
        </p:nvSpPr>
        <p:spPr>
          <a:xfrm>
            <a:off x="529389" y="1583140"/>
            <a:ext cx="6845969" cy="4678323"/>
          </a:xfrm>
        </p:spPr>
        <p:txBody>
          <a:bodyPr>
            <a:normAutofit fontScale="85000" lnSpcReduction="20000"/>
          </a:bodyPr>
          <a:lstStyle/>
          <a:p>
            <a:pPr marL="514350" indent="-514350">
              <a:buFont typeface="+mj-lt"/>
              <a:buAutoNum type="arabicPeriod"/>
            </a:pPr>
            <a:r>
              <a:rPr lang="en-US" dirty="0" smtClean="0"/>
              <a:t>Reproducibility WITHIN dataset </a:t>
            </a:r>
          </a:p>
          <a:p>
            <a:pPr marL="914400" lvl="1" indent="-514350"/>
            <a:r>
              <a:rPr lang="en-US" dirty="0"/>
              <a:t>V</a:t>
            </a:r>
            <a:r>
              <a:rPr lang="en-US" dirty="0" smtClean="0"/>
              <a:t>erify candidate modules were of high quality and not generated by chance</a:t>
            </a:r>
          </a:p>
          <a:p>
            <a:pPr marL="914400" lvl="1" indent="-514350"/>
            <a:r>
              <a:rPr lang="en-US" dirty="0" smtClean="0"/>
              <a:t>Used 100 bootstrap samples, calculated Z summary for each bootstrap sample compared to original dataset</a:t>
            </a:r>
          </a:p>
          <a:p>
            <a:pPr marL="514350" indent="-514350">
              <a:buFont typeface="+mj-lt"/>
              <a:buAutoNum type="arabicPeriod"/>
            </a:pPr>
            <a:r>
              <a:rPr lang="en-US" dirty="0" smtClean="0"/>
              <a:t>Reproducibility BETWEEN datasets</a:t>
            </a:r>
          </a:p>
          <a:p>
            <a:pPr marL="914400" lvl="1" indent="-514350"/>
            <a:r>
              <a:rPr lang="en-US" dirty="0" smtClean="0"/>
              <a:t>Determine if candidate modules are preserved in other brain regions/whole brain</a:t>
            </a:r>
          </a:p>
          <a:p>
            <a:pPr marL="914400" lvl="1" indent="-514350"/>
            <a:r>
              <a:rPr lang="en-US" dirty="0" smtClean="0"/>
              <a:t>Calculated Z summary by setting the dataset module originated from as reference and comparison region as test set</a:t>
            </a:r>
          </a:p>
          <a:p>
            <a:pPr marL="914400" lvl="1" indent="-514350"/>
            <a:r>
              <a:rPr lang="en-US" b="1" dirty="0" smtClean="0"/>
              <a:t>Note: </a:t>
            </a:r>
            <a:r>
              <a:rPr lang="en-US" dirty="0" smtClean="0"/>
              <a:t>you need to have same gene identifiers!</a:t>
            </a:r>
          </a:p>
          <a:p>
            <a:r>
              <a:rPr lang="en-US" dirty="0"/>
              <a:t>Mean Within Z scores range: 3.05 to 16.15</a:t>
            </a:r>
          </a:p>
          <a:p>
            <a:r>
              <a:rPr lang="en-US" dirty="0"/>
              <a:t>Only 3 modules have lower 95% CI bound &lt; 2 (noted with *)</a:t>
            </a:r>
          </a:p>
          <a:p>
            <a:r>
              <a:rPr lang="en-US" dirty="0" smtClean="0"/>
              <a:t>Between </a:t>
            </a:r>
            <a:r>
              <a:rPr lang="en-US" dirty="0"/>
              <a:t>Z scores range: -0.67 to 17.05 </a:t>
            </a:r>
          </a:p>
          <a:p>
            <a:pPr marL="914400" lvl="1" indent="-514350"/>
            <a:endParaRPr lang="en-US" dirty="0" smtClean="0"/>
          </a:p>
        </p:txBody>
      </p:sp>
      <p:sp>
        <p:nvSpPr>
          <p:cNvPr id="5" name="Slide Number Placeholder 4"/>
          <p:cNvSpPr>
            <a:spLocks noGrp="1"/>
          </p:cNvSpPr>
          <p:nvPr>
            <p:ph type="sldNum" sz="quarter" idx="12"/>
          </p:nvPr>
        </p:nvSpPr>
        <p:spPr/>
        <p:txBody>
          <a:bodyPr/>
          <a:lstStyle/>
          <a:p>
            <a:fld id="{21209376-4762-4885-BEFE-537EC3CECB45}" type="slidenum">
              <a:rPr lang="en-US" smtClean="0"/>
              <a:pPr/>
              <a:t>27</a:t>
            </a:fld>
            <a:endParaRPr lang="en-US"/>
          </a:p>
        </p:txBody>
      </p:sp>
      <p:sp>
        <p:nvSpPr>
          <p:cNvPr id="4" name="Date Placeholder 3"/>
          <p:cNvSpPr>
            <a:spLocks noGrp="1"/>
          </p:cNvSpPr>
          <p:nvPr>
            <p:ph type="dt" sz="half" idx="10"/>
          </p:nvPr>
        </p:nvSpPr>
        <p:spPr/>
        <p:txBody>
          <a:bodyPr/>
          <a:lstStyle/>
          <a:p>
            <a:r>
              <a:rPr lang="en-US" smtClean="0"/>
              <a:t>Lecture 15: 12 March 2019</a:t>
            </a:r>
            <a:endParaRPr lang="en-US"/>
          </a:p>
        </p:txBody>
      </p:sp>
      <p:sp>
        <p:nvSpPr>
          <p:cNvPr id="6" name="Footer Placeholder 5"/>
          <p:cNvSpPr>
            <a:spLocks noGrp="1"/>
          </p:cNvSpPr>
          <p:nvPr>
            <p:ph type="ftr" sz="quarter" idx="11"/>
          </p:nvPr>
        </p:nvSpPr>
        <p:spPr/>
        <p:txBody>
          <a:bodyPr/>
          <a:lstStyle/>
          <a:p>
            <a:r>
              <a:rPr lang="en-US" smtClean="0"/>
              <a:t>BIOS 6660 Spring 2019</a:t>
            </a:r>
            <a:endParaRPr lang="en-US"/>
          </a:p>
        </p:txBody>
      </p:sp>
    </p:spTree>
    <p:extLst>
      <p:ext uri="{BB962C8B-B14F-4D97-AF65-F5344CB8AC3E}">
        <p14:creationId xmlns:p14="http://schemas.microsoft.com/office/powerpoint/2010/main" val="10244412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562600" y="3292814"/>
            <a:ext cx="3276600" cy="2883932"/>
            <a:chOff x="5105400" y="3581400"/>
            <a:chExt cx="3276600" cy="2883932"/>
          </a:xfrm>
        </p:grpSpPr>
        <p:pic>
          <p:nvPicPr>
            <p:cNvPr id="3" name="Picture 2" descr="hotpink_wb_adjacency.jpeg"/>
            <p:cNvPicPr>
              <a:picLocks noChangeAspect="1"/>
            </p:cNvPicPr>
            <p:nvPr/>
          </p:nvPicPr>
          <p:blipFill>
            <a:blip r:embed="rId2" cstate="print"/>
            <a:srcRect l="23810" t="27347" r="25000" b="32116"/>
            <a:stretch>
              <a:fillRect/>
            </a:stretch>
          </p:blipFill>
          <p:spPr>
            <a:xfrm>
              <a:off x="5105400" y="3581400"/>
              <a:ext cx="3276600" cy="2590800"/>
            </a:xfrm>
            <a:prstGeom prst="rect">
              <a:avLst/>
            </a:prstGeom>
          </p:spPr>
        </p:pic>
        <p:sp>
          <p:nvSpPr>
            <p:cNvPr id="4" name="TextBox 3"/>
            <p:cNvSpPr txBox="1"/>
            <p:nvPr/>
          </p:nvSpPr>
          <p:spPr>
            <a:xfrm>
              <a:off x="6477000" y="6096000"/>
              <a:ext cx="1340495" cy="369332"/>
            </a:xfrm>
            <a:prstGeom prst="rect">
              <a:avLst/>
            </a:prstGeom>
            <a:noFill/>
          </p:spPr>
          <p:txBody>
            <a:bodyPr wrap="none" rtlCol="0">
              <a:spAutoFit/>
            </a:bodyPr>
            <a:lstStyle/>
            <a:p>
              <a:r>
                <a:rPr lang="en-US" dirty="0"/>
                <a:t>Whole Brain</a:t>
              </a:r>
            </a:p>
          </p:txBody>
        </p:sp>
      </p:grpSp>
      <p:grpSp>
        <p:nvGrpSpPr>
          <p:cNvPr id="8" name="Group 7"/>
          <p:cNvGrpSpPr/>
          <p:nvPr/>
        </p:nvGrpSpPr>
        <p:grpSpPr>
          <a:xfrm>
            <a:off x="1600200" y="3268616"/>
            <a:ext cx="3276600" cy="3008531"/>
            <a:chOff x="228600" y="3733800"/>
            <a:chExt cx="3276600" cy="3008531"/>
          </a:xfrm>
        </p:grpSpPr>
        <p:pic>
          <p:nvPicPr>
            <p:cNvPr id="6" name="Picture 5" descr="hotpink_vta_adjacency.jpeg"/>
            <p:cNvPicPr>
              <a:picLocks noChangeAspect="1"/>
            </p:cNvPicPr>
            <p:nvPr/>
          </p:nvPicPr>
          <p:blipFill>
            <a:blip r:embed="rId3" cstate="print"/>
            <a:srcRect l="22619" t="27347" r="26190" b="32116"/>
            <a:stretch>
              <a:fillRect/>
            </a:stretch>
          </p:blipFill>
          <p:spPr>
            <a:xfrm>
              <a:off x="228600" y="3733800"/>
              <a:ext cx="3276600" cy="2590800"/>
            </a:xfrm>
            <a:prstGeom prst="rect">
              <a:avLst/>
            </a:prstGeom>
          </p:spPr>
        </p:pic>
        <p:sp>
          <p:nvSpPr>
            <p:cNvPr id="7" name="TextBox 6"/>
            <p:cNvSpPr txBox="1"/>
            <p:nvPr/>
          </p:nvSpPr>
          <p:spPr>
            <a:xfrm>
              <a:off x="1371600" y="6096000"/>
              <a:ext cx="1828800" cy="646331"/>
            </a:xfrm>
            <a:prstGeom prst="rect">
              <a:avLst/>
            </a:prstGeom>
            <a:noFill/>
          </p:spPr>
          <p:txBody>
            <a:bodyPr wrap="square" rtlCol="0">
              <a:spAutoFit/>
            </a:bodyPr>
            <a:lstStyle/>
            <a:p>
              <a:pPr algn="ctr"/>
              <a:r>
                <a:rPr lang="en-US" dirty="0"/>
                <a:t>Ventral Tegmental Area</a:t>
              </a:r>
            </a:p>
          </p:txBody>
        </p:sp>
      </p:grpSp>
      <p:pic>
        <p:nvPicPr>
          <p:cNvPr id="9" name="Picture 8" descr="hotpink_pfc_adjacency.jpeg"/>
          <p:cNvPicPr>
            <a:picLocks noChangeAspect="1"/>
          </p:cNvPicPr>
          <p:nvPr/>
        </p:nvPicPr>
        <p:blipFill>
          <a:blip r:embed="rId4" cstate="print"/>
          <a:srcRect l="25000" t="28540" r="26190" b="30924"/>
          <a:stretch>
            <a:fillRect/>
          </a:stretch>
        </p:blipFill>
        <p:spPr>
          <a:xfrm>
            <a:off x="3276600" y="814973"/>
            <a:ext cx="3124200" cy="2590800"/>
          </a:xfrm>
          <a:prstGeom prst="rect">
            <a:avLst/>
          </a:prstGeom>
        </p:spPr>
      </p:pic>
      <p:sp>
        <p:nvSpPr>
          <p:cNvPr id="10" name="TextBox 9"/>
          <p:cNvSpPr txBox="1"/>
          <p:nvPr/>
        </p:nvSpPr>
        <p:spPr>
          <a:xfrm>
            <a:off x="4343400" y="3210113"/>
            <a:ext cx="1600200" cy="646331"/>
          </a:xfrm>
          <a:prstGeom prst="rect">
            <a:avLst/>
          </a:prstGeom>
          <a:noFill/>
        </p:spPr>
        <p:txBody>
          <a:bodyPr wrap="square" rtlCol="0">
            <a:spAutoFit/>
          </a:bodyPr>
          <a:lstStyle/>
          <a:p>
            <a:pPr algn="ctr"/>
            <a:r>
              <a:rPr lang="en-US" dirty="0"/>
              <a:t>Prefrontal Cortex</a:t>
            </a:r>
          </a:p>
        </p:txBody>
      </p:sp>
      <p:grpSp>
        <p:nvGrpSpPr>
          <p:cNvPr id="14" name="Group 13"/>
          <p:cNvGrpSpPr/>
          <p:nvPr/>
        </p:nvGrpSpPr>
        <p:grpSpPr>
          <a:xfrm>
            <a:off x="7315200" y="814973"/>
            <a:ext cx="3276600" cy="2807732"/>
            <a:chOff x="5638800" y="838200"/>
            <a:chExt cx="3276600" cy="2807732"/>
          </a:xfrm>
        </p:grpSpPr>
        <p:pic>
          <p:nvPicPr>
            <p:cNvPr id="12" name="Picture 11" descr="hotpink_striatum_adjacency.jpeg"/>
            <p:cNvPicPr>
              <a:picLocks noChangeAspect="1"/>
            </p:cNvPicPr>
            <p:nvPr/>
          </p:nvPicPr>
          <p:blipFill>
            <a:blip r:embed="rId5" cstate="print"/>
            <a:srcRect l="23810" t="28540" r="25000" b="32116"/>
            <a:stretch>
              <a:fillRect/>
            </a:stretch>
          </p:blipFill>
          <p:spPr>
            <a:xfrm>
              <a:off x="5638800" y="838200"/>
              <a:ext cx="3276600" cy="2514600"/>
            </a:xfrm>
            <a:prstGeom prst="rect">
              <a:avLst/>
            </a:prstGeom>
          </p:spPr>
        </p:pic>
        <p:sp>
          <p:nvSpPr>
            <p:cNvPr id="13" name="TextBox 12"/>
            <p:cNvSpPr txBox="1"/>
            <p:nvPr/>
          </p:nvSpPr>
          <p:spPr>
            <a:xfrm>
              <a:off x="7086600" y="3276600"/>
              <a:ext cx="992066" cy="369332"/>
            </a:xfrm>
            <a:prstGeom prst="rect">
              <a:avLst/>
            </a:prstGeom>
            <a:noFill/>
          </p:spPr>
          <p:txBody>
            <a:bodyPr wrap="none" rtlCol="0">
              <a:spAutoFit/>
            </a:bodyPr>
            <a:lstStyle/>
            <a:p>
              <a:r>
                <a:rPr lang="en-US" dirty="0"/>
                <a:t>Striatum</a:t>
              </a:r>
            </a:p>
          </p:txBody>
        </p:sp>
      </p:grpSp>
      <p:sp>
        <p:nvSpPr>
          <p:cNvPr id="19" name="Title 18"/>
          <p:cNvSpPr>
            <a:spLocks noGrp="1"/>
          </p:cNvSpPr>
          <p:nvPr>
            <p:ph type="title"/>
          </p:nvPr>
        </p:nvSpPr>
        <p:spPr>
          <a:xfrm>
            <a:off x="838200" y="-183515"/>
            <a:ext cx="10515600" cy="1325563"/>
          </a:xfrm>
        </p:spPr>
        <p:txBody>
          <a:bodyPr/>
          <a:lstStyle/>
          <a:p>
            <a:r>
              <a:rPr lang="en-US" dirty="0" smtClean="0"/>
              <a:t>Hotpink3 from Whole Brain</a:t>
            </a:r>
            <a:endParaRPr lang="en-US" dirty="0"/>
          </a:p>
        </p:txBody>
      </p:sp>
      <p:sp>
        <p:nvSpPr>
          <p:cNvPr id="17" name="Slide Number Placeholder 16"/>
          <p:cNvSpPr>
            <a:spLocks noGrp="1"/>
          </p:cNvSpPr>
          <p:nvPr>
            <p:ph type="sldNum" sz="quarter" idx="12"/>
          </p:nvPr>
        </p:nvSpPr>
        <p:spPr/>
        <p:txBody>
          <a:bodyPr/>
          <a:lstStyle/>
          <a:p>
            <a:fld id="{21209376-4762-4885-BEFE-537EC3CECB45}" type="slidenum">
              <a:rPr lang="en-US" smtClean="0"/>
              <a:pPr/>
              <a:t>28</a:t>
            </a:fld>
            <a:endParaRPr lang="en-US"/>
          </a:p>
        </p:txBody>
      </p:sp>
      <p:sp>
        <p:nvSpPr>
          <p:cNvPr id="2" name="Date Placeholder 1"/>
          <p:cNvSpPr>
            <a:spLocks noGrp="1"/>
          </p:cNvSpPr>
          <p:nvPr>
            <p:ph type="dt" sz="half" idx="10"/>
          </p:nvPr>
        </p:nvSpPr>
        <p:spPr/>
        <p:txBody>
          <a:bodyPr/>
          <a:lstStyle/>
          <a:p>
            <a:r>
              <a:rPr lang="en-US" smtClean="0"/>
              <a:t>Lecture 15: 12 March 2019</a:t>
            </a:r>
            <a:endParaRPr lang="en-US"/>
          </a:p>
        </p:txBody>
      </p:sp>
      <p:sp>
        <p:nvSpPr>
          <p:cNvPr id="11" name="Footer Placeholder 10"/>
          <p:cNvSpPr>
            <a:spLocks noGrp="1"/>
          </p:cNvSpPr>
          <p:nvPr>
            <p:ph type="ftr" sz="quarter" idx="11"/>
          </p:nvPr>
        </p:nvSpPr>
        <p:spPr/>
        <p:txBody>
          <a:bodyPr/>
          <a:lstStyle/>
          <a:p>
            <a:r>
              <a:rPr lang="en-US" smtClean="0"/>
              <a:t>BIOS 6660 Spring 2019</a:t>
            </a:r>
            <a:endParaRPr lang="en-US"/>
          </a:p>
        </p:txBody>
      </p:sp>
    </p:spTree>
    <p:extLst>
      <p:ext uri="{BB962C8B-B14F-4D97-AF65-F5344CB8AC3E}">
        <p14:creationId xmlns:p14="http://schemas.microsoft.com/office/powerpoint/2010/main" val="4550121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Eigengene</a:t>
            </a:r>
            <a:br>
              <a:rPr lang="en-US" dirty="0" smtClean="0"/>
            </a:br>
            <a:r>
              <a:rPr lang="en-US" dirty="0" smtClean="0"/>
              <a:t> Network</a:t>
            </a:r>
            <a:endParaRPr lang="en-US" dirty="0"/>
          </a:p>
        </p:txBody>
      </p:sp>
      <p:sp>
        <p:nvSpPr>
          <p:cNvPr id="4" name="Slide Number Placeholder 3"/>
          <p:cNvSpPr>
            <a:spLocks noGrp="1"/>
          </p:cNvSpPr>
          <p:nvPr>
            <p:ph type="sldNum" sz="quarter" idx="12"/>
          </p:nvPr>
        </p:nvSpPr>
        <p:spPr/>
        <p:txBody>
          <a:bodyPr/>
          <a:lstStyle/>
          <a:p>
            <a:fld id="{A31D2A97-4EF1-4E69-BADC-F722CAE58668}" type="slidenum">
              <a:rPr lang="en-US" smtClean="0"/>
              <a:t>29</a:t>
            </a:fld>
            <a:endParaRPr lang="en-US"/>
          </a:p>
        </p:txBody>
      </p:sp>
      <p:pic>
        <p:nvPicPr>
          <p:cNvPr id="5" name="Picture 4"/>
          <p:cNvPicPr>
            <a:picLocks noChangeAspect="1" noChangeArrowheads="1"/>
          </p:cNvPicPr>
          <p:nvPr/>
        </p:nvPicPr>
        <p:blipFill>
          <a:blip r:embed="rId3" cstate="print"/>
          <a:srcRect l="21250" t="10370" r="32500" b="6667"/>
          <a:stretch>
            <a:fillRect/>
          </a:stretch>
        </p:blipFill>
        <p:spPr bwMode="auto">
          <a:xfrm>
            <a:off x="3466532" y="86965"/>
            <a:ext cx="6266028" cy="6322479"/>
          </a:xfrm>
          <a:prstGeom prst="rect">
            <a:avLst/>
          </a:prstGeom>
          <a:noFill/>
          <a:ln w="9525">
            <a:noFill/>
            <a:miter lim="800000"/>
            <a:headEnd/>
            <a:tailEnd/>
          </a:ln>
        </p:spPr>
      </p:pic>
      <p:sp>
        <p:nvSpPr>
          <p:cNvPr id="3" name="Date Placeholder 2"/>
          <p:cNvSpPr>
            <a:spLocks noGrp="1"/>
          </p:cNvSpPr>
          <p:nvPr>
            <p:ph type="dt" sz="half" idx="10"/>
          </p:nvPr>
        </p:nvSpPr>
        <p:spPr/>
        <p:txBody>
          <a:bodyPr/>
          <a:lstStyle/>
          <a:p>
            <a:r>
              <a:rPr lang="en-US" smtClean="0"/>
              <a:t>Lecture 15: 12 March 2019</a:t>
            </a:r>
            <a:endParaRPr lang="en-US"/>
          </a:p>
        </p:txBody>
      </p:sp>
      <p:sp>
        <p:nvSpPr>
          <p:cNvPr id="6" name="Footer Placeholder 5"/>
          <p:cNvSpPr>
            <a:spLocks noGrp="1"/>
          </p:cNvSpPr>
          <p:nvPr>
            <p:ph type="ftr" sz="quarter" idx="11"/>
          </p:nvPr>
        </p:nvSpPr>
        <p:spPr/>
        <p:txBody>
          <a:bodyPr/>
          <a:lstStyle/>
          <a:p>
            <a:r>
              <a:rPr lang="en-US" smtClean="0"/>
              <a:t>BIOS 6660 Spring 2019</a:t>
            </a:r>
            <a:endParaRPr lang="en-US"/>
          </a:p>
        </p:txBody>
      </p:sp>
    </p:spTree>
    <p:extLst>
      <p:ext uri="{BB962C8B-B14F-4D97-AF65-F5344CB8AC3E}">
        <p14:creationId xmlns:p14="http://schemas.microsoft.com/office/powerpoint/2010/main" val="27557662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Analyses</a:t>
            </a:r>
            <a:endParaRPr lang="en-US" dirty="0"/>
          </a:p>
        </p:txBody>
      </p:sp>
      <p:sp>
        <p:nvSpPr>
          <p:cNvPr id="3" name="Content Placeholder 2"/>
          <p:cNvSpPr>
            <a:spLocks noGrp="1"/>
          </p:cNvSpPr>
          <p:nvPr>
            <p:ph idx="1"/>
          </p:nvPr>
        </p:nvSpPr>
        <p:spPr/>
        <p:txBody>
          <a:bodyPr/>
          <a:lstStyle/>
          <a:p>
            <a:r>
              <a:rPr lang="en-US" dirty="0" smtClean="0"/>
              <a:t>Data driven network analyses </a:t>
            </a:r>
          </a:p>
          <a:p>
            <a:r>
              <a:rPr lang="en-US" dirty="0" smtClean="0"/>
              <a:t>Nodes are genes</a:t>
            </a:r>
          </a:p>
          <a:p>
            <a:r>
              <a:rPr lang="en-US" dirty="0" smtClean="0"/>
              <a:t>Edges are the relationship between the genes </a:t>
            </a:r>
          </a:p>
          <a:p>
            <a:r>
              <a:rPr lang="en-US" dirty="0" smtClean="0"/>
              <a:t>Application is for when you want to know what genes are working together in your system</a:t>
            </a:r>
          </a:p>
          <a:p>
            <a:r>
              <a:rPr lang="en-US" dirty="0" smtClean="0"/>
              <a:t>Common Models:</a:t>
            </a:r>
          </a:p>
          <a:p>
            <a:pPr lvl="1"/>
            <a:r>
              <a:rPr lang="en-US" dirty="0" smtClean="0"/>
              <a:t>K-means clustering</a:t>
            </a:r>
          </a:p>
          <a:p>
            <a:pPr lvl="1"/>
            <a:r>
              <a:rPr lang="en-US" dirty="0" smtClean="0"/>
              <a:t>Hierarchical  clustering</a:t>
            </a:r>
          </a:p>
          <a:p>
            <a:pPr lvl="1"/>
            <a:r>
              <a:rPr lang="en-US" dirty="0" smtClean="0"/>
              <a:t>WGCNA</a:t>
            </a:r>
          </a:p>
          <a:p>
            <a:pPr lvl="1"/>
            <a:endParaRPr lang="en-US" dirty="0"/>
          </a:p>
        </p:txBody>
      </p:sp>
      <p:sp>
        <p:nvSpPr>
          <p:cNvPr id="4" name="Date Placeholder 3"/>
          <p:cNvSpPr>
            <a:spLocks noGrp="1"/>
          </p:cNvSpPr>
          <p:nvPr>
            <p:ph type="dt" sz="half" idx="10"/>
          </p:nvPr>
        </p:nvSpPr>
        <p:spPr/>
        <p:txBody>
          <a:bodyPr/>
          <a:lstStyle/>
          <a:p>
            <a:r>
              <a:rPr lang="en-US" smtClean="0"/>
              <a:t>Lecture 15: 12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sp>
        <p:nvSpPr>
          <p:cNvPr id="6" name="Slide Number Placeholder 5"/>
          <p:cNvSpPr>
            <a:spLocks noGrp="1"/>
          </p:cNvSpPr>
          <p:nvPr>
            <p:ph type="sldNum" sz="quarter" idx="12"/>
          </p:nvPr>
        </p:nvSpPr>
        <p:spPr/>
        <p:txBody>
          <a:bodyPr/>
          <a:lstStyle/>
          <a:p>
            <a:fld id="{755AB0A4-9D27-4DAD-8CC9-8D25FC96310B}" type="slidenum">
              <a:rPr lang="en-US" smtClean="0"/>
              <a:t>3</a:t>
            </a:fld>
            <a:endParaRPr lang="en-US"/>
          </a:p>
        </p:txBody>
      </p:sp>
    </p:spTree>
    <p:extLst>
      <p:ext uri="{BB962C8B-B14F-4D97-AF65-F5344CB8AC3E}">
        <p14:creationId xmlns:p14="http://schemas.microsoft.com/office/powerpoint/2010/main" val="6600781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Modules Can </a:t>
            </a:r>
            <a:r>
              <a:rPr lang="en-US" dirty="0"/>
              <a:t>B</a:t>
            </a:r>
            <a:r>
              <a:rPr lang="en-US" dirty="0" smtClean="0"/>
              <a:t>e Useful To…</a:t>
            </a:r>
            <a:endParaRPr lang="en-US" dirty="0"/>
          </a:p>
        </p:txBody>
      </p:sp>
      <p:sp>
        <p:nvSpPr>
          <p:cNvPr id="3" name="Content Placeholder 2"/>
          <p:cNvSpPr>
            <a:spLocks noGrp="1"/>
          </p:cNvSpPr>
          <p:nvPr>
            <p:ph idx="1"/>
          </p:nvPr>
        </p:nvSpPr>
        <p:spPr/>
        <p:txBody>
          <a:bodyPr/>
          <a:lstStyle/>
          <a:p>
            <a:r>
              <a:rPr lang="en-US" dirty="0" smtClean="0"/>
              <a:t>Add biological context to unannotated or under annotated genes</a:t>
            </a:r>
          </a:p>
          <a:p>
            <a:pPr lvl="1"/>
            <a:r>
              <a:rPr lang="en-US" dirty="0" smtClean="0"/>
              <a:t>Especially useful in organisms with little annotation (e.g. rats)</a:t>
            </a:r>
          </a:p>
          <a:p>
            <a:r>
              <a:rPr lang="en-US" dirty="0" smtClean="0"/>
              <a:t>Explaining biomarkers</a:t>
            </a:r>
          </a:p>
          <a:p>
            <a:pPr lvl="1"/>
            <a:r>
              <a:rPr lang="en-US" dirty="0" smtClean="0"/>
              <a:t>Make sense of biomarker given the other genes within module</a:t>
            </a:r>
            <a:endParaRPr lang="en-US" dirty="0"/>
          </a:p>
          <a:p>
            <a:r>
              <a:rPr lang="en-US" dirty="0" smtClean="0"/>
              <a:t>How do module structure changes in different environments</a:t>
            </a:r>
            <a:endParaRPr lang="en-US" dirty="0"/>
          </a:p>
          <a:p>
            <a:pPr lvl="1"/>
            <a:r>
              <a:rPr lang="en-US" dirty="0" smtClean="0"/>
              <a:t>Treatment</a:t>
            </a:r>
          </a:p>
          <a:p>
            <a:pPr lvl="1"/>
            <a:r>
              <a:rPr lang="en-US" dirty="0" smtClean="0"/>
              <a:t>Tissue</a:t>
            </a:r>
          </a:p>
          <a:p>
            <a:pPr lvl="1"/>
            <a:r>
              <a:rPr lang="en-US" dirty="0" smtClean="0"/>
              <a:t>Exposure</a:t>
            </a:r>
            <a:endParaRPr lang="en-US" dirty="0" smtClean="0"/>
          </a:p>
          <a:p>
            <a:r>
              <a:rPr lang="en-US" dirty="0"/>
              <a:t>Finding target genes for pharmaceutical therapies</a:t>
            </a:r>
          </a:p>
          <a:p>
            <a:endParaRPr lang="en-US" dirty="0" smtClean="0"/>
          </a:p>
        </p:txBody>
      </p:sp>
      <p:sp>
        <p:nvSpPr>
          <p:cNvPr id="4" name="Slide Number Placeholder 3"/>
          <p:cNvSpPr>
            <a:spLocks noGrp="1"/>
          </p:cNvSpPr>
          <p:nvPr>
            <p:ph type="sldNum" sz="quarter" idx="12"/>
          </p:nvPr>
        </p:nvSpPr>
        <p:spPr/>
        <p:txBody>
          <a:bodyPr/>
          <a:lstStyle/>
          <a:p>
            <a:fld id="{A31D2A97-4EF1-4E69-BADC-F722CAE58668}" type="slidenum">
              <a:rPr lang="en-US" smtClean="0"/>
              <a:t>30</a:t>
            </a:fld>
            <a:endParaRPr lang="en-US"/>
          </a:p>
        </p:txBody>
      </p:sp>
      <p:sp>
        <p:nvSpPr>
          <p:cNvPr id="5" name="Date Placeholder 4"/>
          <p:cNvSpPr>
            <a:spLocks noGrp="1"/>
          </p:cNvSpPr>
          <p:nvPr>
            <p:ph type="dt" sz="half" idx="10"/>
          </p:nvPr>
        </p:nvSpPr>
        <p:spPr/>
        <p:txBody>
          <a:bodyPr/>
          <a:lstStyle/>
          <a:p>
            <a:r>
              <a:rPr lang="en-US" smtClean="0"/>
              <a:t>Lecture 15: 12 March 2019</a:t>
            </a:r>
            <a:endParaRPr lang="en-US"/>
          </a:p>
        </p:txBody>
      </p:sp>
      <p:sp>
        <p:nvSpPr>
          <p:cNvPr id="6" name="Footer Placeholder 5"/>
          <p:cNvSpPr>
            <a:spLocks noGrp="1"/>
          </p:cNvSpPr>
          <p:nvPr>
            <p:ph type="ftr" sz="quarter" idx="11"/>
          </p:nvPr>
        </p:nvSpPr>
        <p:spPr/>
        <p:txBody>
          <a:bodyPr/>
          <a:lstStyle/>
          <a:p>
            <a:r>
              <a:rPr lang="en-US" smtClean="0"/>
              <a:t>BIOS 6660 Spring 2019</a:t>
            </a:r>
            <a:endParaRPr lang="en-US"/>
          </a:p>
        </p:txBody>
      </p:sp>
    </p:spTree>
    <p:extLst>
      <p:ext uri="{BB962C8B-B14F-4D97-AF65-F5344CB8AC3E}">
        <p14:creationId xmlns:p14="http://schemas.microsoft.com/office/powerpoint/2010/main" val="175463884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 and Con list for WGCNA</a:t>
            </a:r>
            <a:endParaRPr lang="en-US" dirty="0"/>
          </a:p>
        </p:txBody>
      </p:sp>
      <p:sp>
        <p:nvSpPr>
          <p:cNvPr id="3" name="Content Placeholder 2"/>
          <p:cNvSpPr>
            <a:spLocks noGrp="1"/>
          </p:cNvSpPr>
          <p:nvPr>
            <p:ph sz="half" idx="1"/>
          </p:nvPr>
        </p:nvSpPr>
        <p:spPr/>
        <p:txBody>
          <a:bodyPr>
            <a:normAutofit fontScale="92500" lnSpcReduction="10000"/>
          </a:bodyPr>
          <a:lstStyle/>
          <a:p>
            <a:pPr marL="0" indent="0">
              <a:buNone/>
            </a:pPr>
            <a:r>
              <a:rPr lang="en-US" b="1" dirty="0" smtClean="0"/>
              <a:t>PRO’s:</a:t>
            </a:r>
          </a:p>
          <a:p>
            <a:r>
              <a:rPr lang="en-US" dirty="0" smtClean="0"/>
              <a:t>Easy to use and understand</a:t>
            </a:r>
          </a:p>
          <a:p>
            <a:pPr lvl="1"/>
            <a:r>
              <a:rPr lang="en-US" dirty="0" smtClean="0"/>
              <a:t>Peter Langfelder normally answers all questions in online forums directly.</a:t>
            </a:r>
          </a:p>
          <a:p>
            <a:r>
              <a:rPr lang="en-US" dirty="0" smtClean="0"/>
              <a:t>Robust network</a:t>
            </a:r>
          </a:p>
          <a:p>
            <a:pPr lvl="1"/>
            <a:r>
              <a:rPr lang="en-US" dirty="0" smtClean="0"/>
              <a:t>Scale-free</a:t>
            </a:r>
          </a:p>
          <a:p>
            <a:pPr lvl="1"/>
            <a:r>
              <a:rPr lang="en-US" dirty="0" smtClean="0"/>
              <a:t>Indirect &amp; Direct Interactions</a:t>
            </a:r>
          </a:p>
          <a:p>
            <a:r>
              <a:rPr lang="en-US" dirty="0" smtClean="0"/>
              <a:t>Accepted by community</a:t>
            </a:r>
          </a:p>
          <a:p>
            <a:pPr lvl="1"/>
            <a:r>
              <a:rPr lang="en-US" dirty="0" smtClean="0"/>
              <a:t>Most common form for network analyses I’ve seen for gene expression data (both microarray and sequencing)</a:t>
            </a:r>
            <a:endParaRPr lang="en-US" dirty="0" smtClean="0"/>
          </a:p>
        </p:txBody>
      </p:sp>
      <p:sp>
        <p:nvSpPr>
          <p:cNvPr id="5" name="Content Placeholder 4"/>
          <p:cNvSpPr>
            <a:spLocks noGrp="1"/>
          </p:cNvSpPr>
          <p:nvPr>
            <p:ph sz="half" idx="2"/>
          </p:nvPr>
        </p:nvSpPr>
        <p:spPr/>
        <p:txBody>
          <a:bodyPr>
            <a:normAutofit fontScale="92500" lnSpcReduction="10000"/>
          </a:bodyPr>
          <a:lstStyle/>
          <a:p>
            <a:pPr marL="0" indent="0">
              <a:buNone/>
            </a:pPr>
            <a:r>
              <a:rPr lang="en-US" b="1" dirty="0" smtClean="0"/>
              <a:t>CON’s:</a:t>
            </a:r>
          </a:p>
          <a:p>
            <a:r>
              <a:rPr lang="en-US" dirty="0" smtClean="0"/>
              <a:t>Missing non-linear relationships</a:t>
            </a:r>
          </a:p>
          <a:p>
            <a:r>
              <a:rPr lang="en-US" dirty="0" smtClean="0"/>
              <a:t>How do we choose which genes to include in the module?</a:t>
            </a:r>
          </a:p>
          <a:p>
            <a:pPr lvl="1"/>
            <a:r>
              <a:rPr lang="en-US" dirty="0" smtClean="0"/>
              <a:t>I find the tree cutting the most difficult </a:t>
            </a:r>
            <a:r>
              <a:rPr lang="en-US" dirty="0" smtClean="0"/>
              <a:t>evaluate</a:t>
            </a:r>
          </a:p>
          <a:p>
            <a:r>
              <a:rPr lang="en-US" dirty="0" smtClean="0"/>
              <a:t>Not easy to perform differential networks</a:t>
            </a:r>
          </a:p>
          <a:p>
            <a:pPr lvl="1"/>
            <a:r>
              <a:rPr lang="en-US" dirty="0" smtClean="0"/>
              <a:t>How are my edges changing given a specific circumstance?</a:t>
            </a:r>
          </a:p>
          <a:p>
            <a:r>
              <a:rPr lang="en-US" dirty="0" smtClean="0"/>
              <a:t>Are </a:t>
            </a:r>
            <a:r>
              <a:rPr lang="en-US" dirty="0" smtClean="0"/>
              <a:t>these modules truly clustered together functionally?</a:t>
            </a:r>
          </a:p>
          <a:p>
            <a:pPr marL="0" indent="0">
              <a:buNone/>
            </a:pPr>
            <a:endParaRPr lang="en-US" dirty="0" smtClean="0"/>
          </a:p>
        </p:txBody>
      </p:sp>
      <p:sp>
        <p:nvSpPr>
          <p:cNvPr id="4" name="Slide Number Placeholder 3"/>
          <p:cNvSpPr>
            <a:spLocks noGrp="1"/>
          </p:cNvSpPr>
          <p:nvPr>
            <p:ph type="sldNum" sz="quarter" idx="12"/>
          </p:nvPr>
        </p:nvSpPr>
        <p:spPr/>
        <p:txBody>
          <a:bodyPr/>
          <a:lstStyle/>
          <a:p>
            <a:fld id="{A31D2A97-4EF1-4E69-BADC-F722CAE58668}" type="slidenum">
              <a:rPr lang="en-US" smtClean="0"/>
              <a:t>31</a:t>
            </a:fld>
            <a:endParaRPr lang="en-US"/>
          </a:p>
        </p:txBody>
      </p:sp>
      <p:sp>
        <p:nvSpPr>
          <p:cNvPr id="6" name="Date Placeholder 5"/>
          <p:cNvSpPr>
            <a:spLocks noGrp="1"/>
          </p:cNvSpPr>
          <p:nvPr>
            <p:ph type="dt" sz="half" idx="10"/>
          </p:nvPr>
        </p:nvSpPr>
        <p:spPr/>
        <p:txBody>
          <a:bodyPr/>
          <a:lstStyle/>
          <a:p>
            <a:r>
              <a:rPr lang="en-US" smtClean="0"/>
              <a:t>Lecture 15: 12 March 2019</a:t>
            </a:r>
            <a:endParaRPr lang="en-US"/>
          </a:p>
        </p:txBody>
      </p:sp>
      <p:sp>
        <p:nvSpPr>
          <p:cNvPr id="7" name="Footer Placeholder 6"/>
          <p:cNvSpPr>
            <a:spLocks noGrp="1"/>
          </p:cNvSpPr>
          <p:nvPr>
            <p:ph type="ftr" sz="quarter" idx="11"/>
          </p:nvPr>
        </p:nvSpPr>
        <p:spPr/>
        <p:txBody>
          <a:bodyPr/>
          <a:lstStyle/>
          <a:p>
            <a:r>
              <a:rPr lang="en-US" smtClean="0"/>
              <a:t>BIOS 6660 Spring 2019</a:t>
            </a:r>
            <a:endParaRPr lang="en-US"/>
          </a:p>
        </p:txBody>
      </p:sp>
    </p:spTree>
    <p:extLst>
      <p:ext uri="{BB962C8B-B14F-4D97-AF65-F5344CB8AC3E}">
        <p14:creationId xmlns:p14="http://schemas.microsoft.com/office/powerpoint/2010/main" val="16081251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Something to </a:t>
            </a:r>
            <a:r>
              <a:rPr lang="en-US" dirty="0" smtClean="0"/>
              <a:t>Consider: </a:t>
            </a:r>
            <a:r>
              <a:rPr lang="en-US" dirty="0" smtClean="0"/>
              <a:t>Functional </a:t>
            </a:r>
            <a:r>
              <a:rPr lang="en-US" dirty="0" smtClean="0"/>
              <a:t>Results or Driven by Confounder</a:t>
            </a:r>
            <a:endParaRPr lang="en-US" dirty="0"/>
          </a:p>
        </p:txBody>
      </p:sp>
      <p:sp>
        <p:nvSpPr>
          <p:cNvPr id="3" name="Content Placeholder 2"/>
          <p:cNvSpPr>
            <a:spLocks noGrp="1"/>
          </p:cNvSpPr>
          <p:nvPr>
            <p:ph idx="1"/>
          </p:nvPr>
        </p:nvSpPr>
        <p:spPr>
          <a:xfrm>
            <a:off x="838200" y="1711841"/>
            <a:ext cx="10515600" cy="1690577"/>
          </a:xfrm>
        </p:spPr>
        <p:txBody>
          <a:bodyPr>
            <a:normAutofit fontScale="70000" lnSpcReduction="20000"/>
          </a:bodyPr>
          <a:lstStyle/>
          <a:p>
            <a:r>
              <a:rPr lang="en-US" dirty="0" smtClean="0"/>
              <a:t>Some modules have genes physically in close proximity to one another and have extremely strong cis-QTL’s</a:t>
            </a:r>
          </a:p>
          <a:p>
            <a:r>
              <a:rPr lang="en-US" dirty="0" smtClean="0"/>
              <a:t>Partial correlation adjusting for allele in the cis-QTL </a:t>
            </a:r>
          </a:p>
          <a:p>
            <a:r>
              <a:rPr lang="en-US" dirty="0" smtClean="0"/>
              <a:t>Our candidate modules stayed highly correlated</a:t>
            </a:r>
          </a:p>
          <a:p>
            <a:r>
              <a:rPr lang="en-US" dirty="0" smtClean="0"/>
              <a:t>Confounding issue: many genes functionally related are also physically located near each </a:t>
            </a:r>
            <a:r>
              <a:rPr lang="en-US" dirty="0" smtClean="0"/>
              <a:t>other </a:t>
            </a:r>
            <a:endParaRPr lang="en-US" dirty="0"/>
          </a:p>
        </p:txBody>
      </p:sp>
      <p:sp>
        <p:nvSpPr>
          <p:cNvPr id="4" name="Slide Number Placeholder 3"/>
          <p:cNvSpPr>
            <a:spLocks noGrp="1"/>
          </p:cNvSpPr>
          <p:nvPr>
            <p:ph type="sldNum" sz="quarter" idx="12"/>
          </p:nvPr>
        </p:nvSpPr>
        <p:spPr/>
        <p:txBody>
          <a:bodyPr/>
          <a:lstStyle/>
          <a:p>
            <a:fld id="{A31D2A97-4EF1-4E69-BADC-F722CAE58668}" type="slidenum">
              <a:rPr lang="en-US" smtClean="0"/>
              <a:t>32</a:t>
            </a:fld>
            <a:endParaRPr lang="en-US"/>
          </a:p>
        </p:txBody>
      </p:sp>
      <p:graphicFrame>
        <p:nvGraphicFramePr>
          <p:cNvPr id="6" name="Chart 5"/>
          <p:cNvGraphicFramePr>
            <a:graphicFrameLocks/>
          </p:cNvGraphicFramePr>
          <p:nvPr>
            <p:extLst>
              <p:ext uri="{D42A27DB-BD31-4B8C-83A1-F6EECF244321}">
                <p14:modId xmlns:p14="http://schemas.microsoft.com/office/powerpoint/2010/main" val="1131767239"/>
              </p:ext>
            </p:extLst>
          </p:nvPr>
        </p:nvGraphicFramePr>
        <p:xfrm>
          <a:off x="475086" y="3371683"/>
          <a:ext cx="4224339" cy="32194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p:cNvGraphicFramePr>
            <a:graphicFrameLocks/>
          </p:cNvGraphicFramePr>
          <p:nvPr>
            <p:extLst/>
          </p:nvPr>
        </p:nvGraphicFramePr>
        <p:xfrm>
          <a:off x="5301880" y="3357396"/>
          <a:ext cx="4629150" cy="3248025"/>
        </p:xfrm>
        <a:graphic>
          <a:graphicData uri="http://schemas.openxmlformats.org/drawingml/2006/chart">
            <c:chart xmlns:c="http://schemas.openxmlformats.org/drawingml/2006/chart" xmlns:r="http://schemas.openxmlformats.org/officeDocument/2006/relationships" r:id="rId3"/>
          </a:graphicData>
        </a:graphic>
      </p:graphicFrame>
      <p:sp>
        <p:nvSpPr>
          <p:cNvPr id="5" name="Date Placeholder 4"/>
          <p:cNvSpPr>
            <a:spLocks noGrp="1"/>
          </p:cNvSpPr>
          <p:nvPr>
            <p:ph type="dt" sz="half" idx="10"/>
          </p:nvPr>
        </p:nvSpPr>
        <p:spPr/>
        <p:txBody>
          <a:bodyPr/>
          <a:lstStyle/>
          <a:p>
            <a:r>
              <a:rPr lang="en-US" smtClean="0"/>
              <a:t>Lecture 15: 12 March 2019</a:t>
            </a:r>
            <a:endParaRPr lang="en-US"/>
          </a:p>
        </p:txBody>
      </p:sp>
      <p:sp>
        <p:nvSpPr>
          <p:cNvPr id="8" name="Footer Placeholder 7"/>
          <p:cNvSpPr>
            <a:spLocks noGrp="1"/>
          </p:cNvSpPr>
          <p:nvPr>
            <p:ph type="ftr" sz="quarter" idx="11"/>
          </p:nvPr>
        </p:nvSpPr>
        <p:spPr/>
        <p:txBody>
          <a:bodyPr/>
          <a:lstStyle/>
          <a:p>
            <a:r>
              <a:rPr lang="en-US" smtClean="0"/>
              <a:t>BIOS 6660 Spring 2019</a:t>
            </a:r>
            <a:endParaRPr lang="en-US"/>
          </a:p>
        </p:txBody>
      </p:sp>
    </p:spTree>
    <p:extLst>
      <p:ext uri="{BB962C8B-B14F-4D97-AF65-F5344CB8AC3E}">
        <p14:creationId xmlns:p14="http://schemas.microsoft.com/office/powerpoint/2010/main" val="15990006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WGCNA Code</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r>
              <a:rPr lang="en-US" smtClean="0"/>
              <a:t>Lecture 15: 12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sp>
        <p:nvSpPr>
          <p:cNvPr id="6" name="Slide Number Placeholder 5"/>
          <p:cNvSpPr>
            <a:spLocks noGrp="1"/>
          </p:cNvSpPr>
          <p:nvPr>
            <p:ph type="sldNum" sz="quarter" idx="12"/>
          </p:nvPr>
        </p:nvSpPr>
        <p:spPr/>
        <p:txBody>
          <a:bodyPr/>
          <a:lstStyle/>
          <a:p>
            <a:fld id="{755AB0A4-9D27-4DAD-8CC9-8D25FC96310B}" type="slidenum">
              <a:rPr lang="en-US" smtClean="0"/>
              <a:t>33</a:t>
            </a:fld>
            <a:endParaRPr lang="en-US"/>
          </a:p>
        </p:txBody>
      </p:sp>
      <p:pic>
        <p:nvPicPr>
          <p:cNvPr id="7" name="Picture 6"/>
          <p:cNvPicPr>
            <a:picLocks noChangeAspect="1"/>
          </p:cNvPicPr>
          <p:nvPr/>
        </p:nvPicPr>
        <p:blipFill rotWithShape="1">
          <a:blip r:embed="rId2"/>
          <a:srcRect l="4166" t="14691" r="48682" b="53211"/>
          <a:stretch/>
        </p:blipFill>
        <p:spPr>
          <a:xfrm>
            <a:off x="482599" y="1739900"/>
            <a:ext cx="11376123" cy="4356100"/>
          </a:xfrm>
          <a:prstGeom prst="rect">
            <a:avLst/>
          </a:prstGeom>
        </p:spPr>
      </p:pic>
      <p:sp>
        <p:nvSpPr>
          <p:cNvPr id="8" name="TextBox 7"/>
          <p:cNvSpPr txBox="1"/>
          <p:nvPr/>
        </p:nvSpPr>
        <p:spPr>
          <a:xfrm>
            <a:off x="533400" y="1371600"/>
            <a:ext cx="1678986" cy="369332"/>
          </a:xfrm>
          <a:prstGeom prst="rect">
            <a:avLst/>
          </a:prstGeom>
          <a:noFill/>
        </p:spPr>
        <p:txBody>
          <a:bodyPr wrap="none" rtlCol="0">
            <a:spAutoFit/>
          </a:bodyPr>
          <a:lstStyle/>
          <a:p>
            <a:r>
              <a:rPr lang="en-US" dirty="0" smtClean="0"/>
              <a:t>library(WGCNA)</a:t>
            </a:r>
            <a:endParaRPr lang="en-US" dirty="0"/>
          </a:p>
        </p:txBody>
      </p:sp>
    </p:spTree>
    <p:extLst>
      <p:ext uri="{BB962C8B-B14F-4D97-AF65-F5344CB8AC3E}">
        <p14:creationId xmlns:p14="http://schemas.microsoft.com/office/powerpoint/2010/main" val="35650493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WGCNA Code Continued</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r>
              <a:rPr lang="en-US" smtClean="0"/>
              <a:t>Lecture 15: 12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sp>
        <p:nvSpPr>
          <p:cNvPr id="6" name="Slide Number Placeholder 5"/>
          <p:cNvSpPr>
            <a:spLocks noGrp="1"/>
          </p:cNvSpPr>
          <p:nvPr>
            <p:ph type="sldNum" sz="quarter" idx="12"/>
          </p:nvPr>
        </p:nvSpPr>
        <p:spPr/>
        <p:txBody>
          <a:bodyPr/>
          <a:lstStyle/>
          <a:p>
            <a:fld id="{755AB0A4-9D27-4DAD-8CC9-8D25FC96310B}" type="slidenum">
              <a:rPr lang="en-US" smtClean="0"/>
              <a:t>34</a:t>
            </a:fld>
            <a:endParaRPr lang="en-US"/>
          </a:p>
        </p:txBody>
      </p:sp>
      <p:pic>
        <p:nvPicPr>
          <p:cNvPr id="7" name="Picture 6"/>
          <p:cNvPicPr>
            <a:picLocks noChangeAspect="1"/>
          </p:cNvPicPr>
          <p:nvPr/>
        </p:nvPicPr>
        <p:blipFill rotWithShape="1">
          <a:blip r:embed="rId2"/>
          <a:srcRect l="3819" t="24938" r="54375" b="37037"/>
          <a:stretch/>
        </p:blipFill>
        <p:spPr>
          <a:xfrm>
            <a:off x="901699" y="1208566"/>
            <a:ext cx="10198101" cy="5217633"/>
          </a:xfrm>
          <a:prstGeom prst="rect">
            <a:avLst/>
          </a:prstGeom>
        </p:spPr>
      </p:pic>
    </p:spTree>
    <p:extLst>
      <p:ext uri="{BB962C8B-B14F-4D97-AF65-F5344CB8AC3E}">
        <p14:creationId xmlns:p14="http://schemas.microsoft.com/office/powerpoint/2010/main" val="13263082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Differential Co-expression</a:t>
            </a:r>
            <a:endParaRPr lang="en-US" dirty="0"/>
          </a:p>
        </p:txBody>
      </p:sp>
      <p:sp>
        <p:nvSpPr>
          <p:cNvPr id="3" name="Content Placeholder 2"/>
          <p:cNvSpPr>
            <a:spLocks noGrp="1"/>
          </p:cNvSpPr>
          <p:nvPr>
            <p:ph idx="1"/>
          </p:nvPr>
        </p:nvSpPr>
        <p:spPr>
          <a:xfrm>
            <a:off x="838200" y="1825625"/>
            <a:ext cx="5414554" cy="4351338"/>
          </a:xfrm>
        </p:spPr>
        <p:txBody>
          <a:bodyPr>
            <a:normAutofit lnSpcReduction="10000"/>
          </a:bodyPr>
          <a:lstStyle/>
          <a:p>
            <a:r>
              <a:rPr lang="en-US" dirty="0" smtClean="0"/>
              <a:t>What modules are disrupted by a specific treatment or exposure?</a:t>
            </a:r>
          </a:p>
          <a:p>
            <a:r>
              <a:rPr lang="en-US" dirty="0" smtClean="0"/>
              <a:t>R/Discordant </a:t>
            </a:r>
          </a:p>
          <a:p>
            <a:pPr lvl="1"/>
            <a:r>
              <a:rPr lang="en-US" dirty="0" smtClean="0"/>
              <a:t>Looks at the edges and what edges change over the 2-groups</a:t>
            </a:r>
          </a:p>
          <a:p>
            <a:pPr lvl="1"/>
            <a:r>
              <a:rPr lang="en-US" dirty="0" smtClean="0"/>
              <a:t>Perform WGCNA on posterior probabilities from discordant (Liz </a:t>
            </a:r>
            <a:r>
              <a:rPr lang="en-US" dirty="0" err="1" smtClean="0"/>
              <a:t>Litkowski</a:t>
            </a:r>
            <a:r>
              <a:rPr lang="en-US" dirty="0" smtClean="0"/>
              <a:t>)</a:t>
            </a:r>
          </a:p>
          <a:p>
            <a:r>
              <a:rPr lang="en-US" dirty="0" smtClean="0"/>
              <a:t>R/DCGL: Differential Co-expression Analysis and Differential Regulation Analysis of Gene Expression Microarray Data</a:t>
            </a:r>
            <a:endParaRPr lang="en-US" dirty="0"/>
          </a:p>
        </p:txBody>
      </p:sp>
      <p:sp>
        <p:nvSpPr>
          <p:cNvPr id="4" name="Date Placeholder 3"/>
          <p:cNvSpPr>
            <a:spLocks noGrp="1"/>
          </p:cNvSpPr>
          <p:nvPr>
            <p:ph type="dt" sz="half" idx="10"/>
          </p:nvPr>
        </p:nvSpPr>
        <p:spPr/>
        <p:txBody>
          <a:bodyPr/>
          <a:lstStyle/>
          <a:p>
            <a:r>
              <a:rPr lang="en-US" smtClean="0"/>
              <a:t>Lecture 15: 12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sp>
        <p:nvSpPr>
          <p:cNvPr id="6" name="Slide Number Placeholder 5"/>
          <p:cNvSpPr>
            <a:spLocks noGrp="1"/>
          </p:cNvSpPr>
          <p:nvPr>
            <p:ph type="sldNum" sz="quarter" idx="12"/>
          </p:nvPr>
        </p:nvSpPr>
        <p:spPr/>
        <p:txBody>
          <a:bodyPr/>
          <a:lstStyle/>
          <a:p>
            <a:fld id="{755AB0A4-9D27-4DAD-8CC9-8D25FC96310B}" type="slidenum">
              <a:rPr lang="en-US" smtClean="0"/>
              <a:t>35</a:t>
            </a:fld>
            <a:endParaRPr lang="en-US"/>
          </a:p>
        </p:txBody>
      </p:sp>
      <p:graphicFrame>
        <p:nvGraphicFramePr>
          <p:cNvPr id="7" name="Chart 6"/>
          <p:cNvGraphicFramePr>
            <a:graphicFrameLocks/>
          </p:cNvGraphicFramePr>
          <p:nvPr>
            <p:extLst>
              <p:ext uri="{D42A27DB-BD31-4B8C-83A1-F6EECF244321}">
                <p14:modId xmlns:p14="http://schemas.microsoft.com/office/powerpoint/2010/main" val="3598604576"/>
              </p:ext>
            </p:extLst>
          </p:nvPr>
        </p:nvGraphicFramePr>
        <p:xfrm>
          <a:off x="7054488" y="933995"/>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a:graphicFrameLocks/>
          </p:cNvGraphicFramePr>
          <p:nvPr>
            <p:extLst>
              <p:ext uri="{D42A27DB-BD31-4B8C-83A1-F6EECF244321}">
                <p14:modId xmlns:p14="http://schemas.microsoft.com/office/powerpoint/2010/main" val="1248876933"/>
              </p:ext>
            </p:extLst>
          </p:nvPr>
        </p:nvGraphicFramePr>
        <p:xfrm>
          <a:off x="7062108" y="3616235"/>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256083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Prediction Modeling</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Want to know best predictor for an outcome</a:t>
            </a:r>
          </a:p>
          <a:p>
            <a:pPr lvl="1"/>
            <a:r>
              <a:rPr lang="en-US" dirty="0" smtClean="0"/>
              <a:t>What gene (or combination of genes) predicts disease the best?</a:t>
            </a:r>
          </a:p>
          <a:p>
            <a:r>
              <a:rPr lang="en-US" dirty="0" smtClean="0"/>
              <a:t>Could just plug into an ordinary least squares (OLS) regression and perform backward selection</a:t>
            </a:r>
          </a:p>
          <a:p>
            <a:r>
              <a:rPr lang="en-US" dirty="0" smtClean="0"/>
              <a:t>Major </a:t>
            </a:r>
            <a:r>
              <a:rPr lang="en-US" dirty="0" smtClean="0"/>
              <a:t>OLS concerns</a:t>
            </a:r>
          </a:p>
          <a:p>
            <a:pPr lvl="1"/>
            <a:r>
              <a:rPr lang="en-US" dirty="0" smtClean="0"/>
              <a:t>Collinearity (expected in a biological system)</a:t>
            </a:r>
          </a:p>
          <a:p>
            <a:pPr lvl="1"/>
            <a:r>
              <a:rPr lang="en-US" dirty="0" smtClean="0"/>
              <a:t>Using OLS, variance explodes with collinearity and makes your estimates unstable</a:t>
            </a:r>
          </a:p>
          <a:p>
            <a:pPr lvl="1"/>
            <a:r>
              <a:rPr lang="en-US" dirty="0" smtClean="0"/>
              <a:t>Help reduce this inflated variance</a:t>
            </a:r>
            <a:endParaRPr lang="en-US" dirty="0" smtClean="0"/>
          </a:p>
          <a:p>
            <a:r>
              <a:rPr lang="en-US" dirty="0" smtClean="0"/>
              <a:t>Common Methods</a:t>
            </a:r>
          </a:p>
          <a:p>
            <a:pPr lvl="1"/>
            <a:r>
              <a:rPr lang="en-US" dirty="0" smtClean="0"/>
              <a:t>Ridge Regression</a:t>
            </a:r>
          </a:p>
          <a:p>
            <a:pPr lvl="1"/>
            <a:r>
              <a:rPr lang="en-US" dirty="0" smtClean="0"/>
              <a:t>LASSO</a:t>
            </a:r>
          </a:p>
          <a:p>
            <a:pPr lvl="1"/>
            <a:r>
              <a:rPr lang="en-US" dirty="0" smtClean="0"/>
              <a:t>Random Forest</a:t>
            </a:r>
          </a:p>
          <a:p>
            <a:pPr lvl="1"/>
            <a:endParaRPr lang="en-US" dirty="0" smtClean="0"/>
          </a:p>
          <a:p>
            <a:endParaRPr lang="en-US" dirty="0" smtClean="0"/>
          </a:p>
        </p:txBody>
      </p:sp>
      <p:sp>
        <p:nvSpPr>
          <p:cNvPr id="4" name="Date Placeholder 3"/>
          <p:cNvSpPr>
            <a:spLocks noGrp="1"/>
          </p:cNvSpPr>
          <p:nvPr>
            <p:ph type="dt" sz="half" idx="10"/>
          </p:nvPr>
        </p:nvSpPr>
        <p:spPr/>
        <p:txBody>
          <a:bodyPr/>
          <a:lstStyle/>
          <a:p>
            <a:r>
              <a:rPr lang="en-US" smtClean="0"/>
              <a:t>Lecture 15: 12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sp>
        <p:nvSpPr>
          <p:cNvPr id="6" name="Slide Number Placeholder 5"/>
          <p:cNvSpPr>
            <a:spLocks noGrp="1"/>
          </p:cNvSpPr>
          <p:nvPr>
            <p:ph type="sldNum" sz="quarter" idx="12"/>
          </p:nvPr>
        </p:nvSpPr>
        <p:spPr/>
        <p:txBody>
          <a:bodyPr/>
          <a:lstStyle/>
          <a:p>
            <a:fld id="{755AB0A4-9D27-4DAD-8CC9-8D25FC96310B}" type="slidenum">
              <a:rPr lang="en-US" smtClean="0"/>
              <a:t>36</a:t>
            </a:fld>
            <a:endParaRPr lang="en-US"/>
          </a:p>
        </p:txBody>
      </p:sp>
    </p:spTree>
    <p:extLst>
      <p:ext uri="{BB962C8B-B14F-4D97-AF65-F5344CB8AC3E}">
        <p14:creationId xmlns:p14="http://schemas.microsoft.com/office/powerpoint/2010/main" val="34728031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Overview of </a:t>
            </a:r>
            <a:r>
              <a:rPr lang="en-US" dirty="0" smtClean="0"/>
              <a:t>Ridge </a:t>
            </a:r>
            <a:br>
              <a:rPr lang="en-US" dirty="0" smtClean="0"/>
            </a:br>
            <a:r>
              <a:rPr lang="en-US" dirty="0" smtClean="0"/>
              <a:t>Regression &amp;</a:t>
            </a:r>
            <a:r>
              <a:rPr lang="en-US" dirty="0"/>
              <a:t> </a:t>
            </a:r>
            <a:r>
              <a:rPr lang="en-US" dirty="0" smtClean="0"/>
              <a:t>Lasso</a:t>
            </a:r>
            <a:endParaRPr lang="en-US" dirty="0"/>
          </a:p>
        </p:txBody>
      </p:sp>
      <p:sp>
        <p:nvSpPr>
          <p:cNvPr id="3" name="Content Placeholder 2"/>
          <p:cNvSpPr>
            <a:spLocks noGrp="1"/>
          </p:cNvSpPr>
          <p:nvPr>
            <p:ph idx="1"/>
          </p:nvPr>
        </p:nvSpPr>
        <p:spPr>
          <a:xfrm>
            <a:off x="829491" y="1834334"/>
            <a:ext cx="5606143" cy="4449670"/>
          </a:xfrm>
        </p:spPr>
        <p:txBody>
          <a:bodyPr>
            <a:normAutofit/>
          </a:bodyPr>
          <a:lstStyle/>
          <a:p>
            <a:r>
              <a:rPr lang="en-US" dirty="0" smtClean="0"/>
              <a:t>LASSO </a:t>
            </a:r>
            <a:r>
              <a:rPr lang="en-US" dirty="0" smtClean="0"/>
              <a:t>(</a:t>
            </a:r>
            <a:r>
              <a:rPr lang="en-US" dirty="0"/>
              <a:t>least absolute shrinkage and selection operator</a:t>
            </a:r>
            <a:r>
              <a:rPr lang="en-US" dirty="0" smtClean="0"/>
              <a:t>) regression</a:t>
            </a:r>
          </a:p>
          <a:p>
            <a:r>
              <a:rPr lang="en-US" dirty="0" smtClean="0"/>
              <a:t>Reign in estimates </a:t>
            </a:r>
            <a:r>
              <a:rPr lang="en-US" dirty="0" smtClean="0"/>
              <a:t>by applying a penalty</a:t>
            </a:r>
          </a:p>
          <a:p>
            <a:pPr lvl="1"/>
            <a:r>
              <a:rPr lang="en-US" dirty="0" smtClean="0"/>
              <a:t>Estimates need to be in the </a:t>
            </a:r>
            <a:r>
              <a:rPr lang="en-US" dirty="0" smtClean="0"/>
              <a:t>circle (ridge regression) or diamond (LASSO)</a:t>
            </a:r>
            <a:endParaRPr lang="en-US" dirty="0" smtClean="0"/>
          </a:p>
          <a:p>
            <a:pPr lvl="1"/>
            <a:r>
              <a:rPr lang="en-US" dirty="0" smtClean="0"/>
              <a:t>LASSO a</a:t>
            </a:r>
            <a:r>
              <a:rPr lang="en-US" dirty="0" smtClean="0"/>
              <a:t>llows </a:t>
            </a:r>
            <a:r>
              <a:rPr lang="en-US" dirty="0" smtClean="0"/>
              <a:t>beta coefficients to be exactly 0 (feature selection</a:t>
            </a:r>
            <a:r>
              <a:rPr lang="en-US" dirty="0" smtClean="0"/>
              <a:t>)</a:t>
            </a:r>
          </a:p>
          <a:p>
            <a:pPr lvl="1"/>
            <a:r>
              <a:rPr lang="en-US" dirty="0" smtClean="0"/>
              <a:t>Ridge: L2 penalty</a:t>
            </a:r>
          </a:p>
          <a:p>
            <a:pPr lvl="1"/>
            <a:r>
              <a:rPr lang="en-US" dirty="0" smtClean="0"/>
              <a:t>LASSO: L1 penalty</a:t>
            </a:r>
          </a:p>
          <a:p>
            <a:pPr lvl="1"/>
            <a:endParaRPr lang="en-US" dirty="0" smtClean="0"/>
          </a:p>
        </p:txBody>
      </p:sp>
      <p:sp>
        <p:nvSpPr>
          <p:cNvPr id="5" name="Rectangle 4"/>
          <p:cNvSpPr/>
          <p:nvPr/>
        </p:nvSpPr>
        <p:spPr>
          <a:xfrm>
            <a:off x="8625024" y="4601710"/>
            <a:ext cx="3648075" cy="215444"/>
          </a:xfrm>
          <a:prstGeom prst="rect">
            <a:avLst/>
          </a:prstGeom>
        </p:spPr>
        <p:txBody>
          <a:bodyPr wrap="square">
            <a:spAutoFit/>
          </a:bodyPr>
          <a:lstStyle/>
          <a:p>
            <a:r>
              <a:rPr lang="en-US" sz="800" dirty="0"/>
              <a:t>https://bmcgenomics.biomedcentral.com/articles/10.1186/1471-2164-13-452</a:t>
            </a:r>
          </a:p>
        </p:txBody>
      </p:sp>
      <p:sp>
        <p:nvSpPr>
          <p:cNvPr id="7" name="Rectangle 6"/>
          <p:cNvSpPr/>
          <p:nvPr/>
        </p:nvSpPr>
        <p:spPr>
          <a:xfrm>
            <a:off x="6952307" y="5065545"/>
            <a:ext cx="6096000" cy="923330"/>
          </a:xfrm>
          <a:prstGeom prst="rect">
            <a:avLst/>
          </a:prstGeom>
        </p:spPr>
        <p:txBody>
          <a:bodyPr>
            <a:spAutoFit/>
          </a:bodyPr>
          <a:lstStyle/>
          <a:p>
            <a:r>
              <a:rPr lang="en-US" dirty="0" smtClean="0">
                <a:solidFill>
                  <a:srgbClr val="242729"/>
                </a:solidFill>
                <a:latin typeface="MathJax_Math-italic"/>
              </a:rPr>
              <a:t>OLS: </a:t>
            </a:r>
            <a:r>
              <a:rPr lang="el-GR" dirty="0" smtClean="0">
                <a:solidFill>
                  <a:srgbClr val="242729"/>
                </a:solidFill>
                <a:latin typeface="MathJax_Main"/>
              </a:rPr>
              <a:t>(</a:t>
            </a:r>
            <a:r>
              <a:rPr lang="en-US" dirty="0" smtClean="0">
                <a:solidFill>
                  <a:srgbClr val="242729"/>
                </a:solidFill>
                <a:latin typeface="MathJax_Math-italic"/>
              </a:rPr>
              <a:t>X</a:t>
            </a:r>
            <a:r>
              <a:rPr lang="el-GR" dirty="0" smtClean="0">
                <a:solidFill>
                  <a:srgbClr val="242729"/>
                </a:solidFill>
                <a:latin typeface="MathJax_Math-italic"/>
              </a:rPr>
              <a:t>β</a:t>
            </a:r>
            <a:r>
              <a:rPr lang="el-GR" dirty="0" smtClean="0">
                <a:solidFill>
                  <a:srgbClr val="242729"/>
                </a:solidFill>
                <a:latin typeface="MathJax_Main"/>
              </a:rPr>
              <a:t>−</a:t>
            </a:r>
            <a:r>
              <a:rPr lang="en-US" dirty="0" smtClean="0">
                <a:solidFill>
                  <a:srgbClr val="242729"/>
                </a:solidFill>
                <a:latin typeface="MathJax_Math-italic"/>
              </a:rPr>
              <a:t>y</a:t>
            </a:r>
            <a:r>
              <a:rPr lang="en-US" dirty="0" smtClean="0">
                <a:solidFill>
                  <a:srgbClr val="242729"/>
                </a:solidFill>
                <a:latin typeface="MathJax_Main"/>
              </a:rPr>
              <a:t>)′(</a:t>
            </a:r>
            <a:r>
              <a:rPr lang="en-US" dirty="0" smtClean="0">
                <a:solidFill>
                  <a:srgbClr val="242729"/>
                </a:solidFill>
                <a:latin typeface="MathJax_Math-italic"/>
              </a:rPr>
              <a:t>X</a:t>
            </a:r>
            <a:r>
              <a:rPr lang="el-GR" dirty="0" smtClean="0">
                <a:solidFill>
                  <a:srgbClr val="242729"/>
                </a:solidFill>
                <a:latin typeface="MathJax_Math-italic"/>
              </a:rPr>
              <a:t>β</a:t>
            </a:r>
            <a:r>
              <a:rPr lang="el-GR" dirty="0" smtClean="0">
                <a:solidFill>
                  <a:srgbClr val="242729"/>
                </a:solidFill>
                <a:latin typeface="MathJax_Main"/>
              </a:rPr>
              <a:t>−</a:t>
            </a:r>
            <a:r>
              <a:rPr lang="en-US" dirty="0" smtClean="0">
                <a:solidFill>
                  <a:srgbClr val="242729"/>
                </a:solidFill>
                <a:latin typeface="MathJax_Math-italic"/>
              </a:rPr>
              <a:t>y</a:t>
            </a:r>
            <a:r>
              <a:rPr lang="en-US" dirty="0" smtClean="0">
                <a:solidFill>
                  <a:srgbClr val="242729"/>
                </a:solidFill>
                <a:latin typeface="MathJax_Main"/>
              </a:rPr>
              <a:t>)</a:t>
            </a:r>
            <a:r>
              <a:rPr lang="el-GR" dirty="0" smtClean="0">
                <a:solidFill>
                  <a:srgbClr val="242729"/>
                </a:solidFill>
                <a:latin typeface="MathJax_Main"/>
              </a:rPr>
              <a:t/>
            </a:r>
            <a:br>
              <a:rPr lang="el-GR" dirty="0" smtClean="0">
                <a:solidFill>
                  <a:srgbClr val="242729"/>
                </a:solidFill>
                <a:latin typeface="MathJax_Main"/>
              </a:rPr>
            </a:br>
            <a:r>
              <a:rPr lang="en-US" dirty="0" smtClean="0">
                <a:solidFill>
                  <a:srgbClr val="242729"/>
                </a:solidFill>
                <a:latin typeface="MathJax_Main"/>
              </a:rPr>
              <a:t>Ridge</a:t>
            </a:r>
            <a:r>
              <a:rPr lang="en-US" dirty="0" smtClean="0">
                <a:solidFill>
                  <a:srgbClr val="242729"/>
                </a:solidFill>
                <a:latin typeface="MathJax_Main"/>
              </a:rPr>
              <a:t>: </a:t>
            </a:r>
            <a:r>
              <a:rPr lang="el-GR" dirty="0" smtClean="0">
                <a:solidFill>
                  <a:srgbClr val="242729"/>
                </a:solidFill>
                <a:latin typeface="MathJax_Main"/>
              </a:rPr>
              <a:t>(</a:t>
            </a:r>
            <a:r>
              <a:rPr lang="en-US" dirty="0" smtClean="0">
                <a:solidFill>
                  <a:srgbClr val="242729"/>
                </a:solidFill>
                <a:latin typeface="MathJax_Math-italic"/>
              </a:rPr>
              <a:t>X</a:t>
            </a:r>
            <a:r>
              <a:rPr lang="el-GR" dirty="0" smtClean="0">
                <a:solidFill>
                  <a:srgbClr val="242729"/>
                </a:solidFill>
                <a:latin typeface="MathJax_Math-italic"/>
              </a:rPr>
              <a:t>β</a:t>
            </a:r>
            <a:r>
              <a:rPr lang="el-GR" dirty="0" smtClean="0">
                <a:solidFill>
                  <a:srgbClr val="242729"/>
                </a:solidFill>
                <a:latin typeface="MathJax_Main"/>
              </a:rPr>
              <a:t>−</a:t>
            </a:r>
            <a:r>
              <a:rPr lang="en-US" dirty="0" smtClean="0">
                <a:solidFill>
                  <a:srgbClr val="242729"/>
                </a:solidFill>
                <a:latin typeface="MathJax_Math-italic"/>
              </a:rPr>
              <a:t>y</a:t>
            </a:r>
            <a:r>
              <a:rPr lang="en-US" dirty="0" smtClean="0">
                <a:solidFill>
                  <a:srgbClr val="242729"/>
                </a:solidFill>
                <a:latin typeface="MathJax_Main"/>
              </a:rPr>
              <a:t>)′(</a:t>
            </a:r>
            <a:r>
              <a:rPr lang="en-US" dirty="0" smtClean="0">
                <a:solidFill>
                  <a:srgbClr val="242729"/>
                </a:solidFill>
                <a:latin typeface="MathJax_Math-italic"/>
              </a:rPr>
              <a:t>X</a:t>
            </a:r>
            <a:r>
              <a:rPr lang="el-GR" dirty="0" smtClean="0">
                <a:solidFill>
                  <a:srgbClr val="242729"/>
                </a:solidFill>
                <a:latin typeface="MathJax_Math-italic"/>
              </a:rPr>
              <a:t>β</a:t>
            </a:r>
            <a:r>
              <a:rPr lang="el-GR" dirty="0" smtClean="0">
                <a:solidFill>
                  <a:srgbClr val="242729"/>
                </a:solidFill>
                <a:latin typeface="MathJax_Main"/>
              </a:rPr>
              <a:t>−</a:t>
            </a:r>
            <a:r>
              <a:rPr lang="en-US" dirty="0" smtClean="0">
                <a:solidFill>
                  <a:srgbClr val="242729"/>
                </a:solidFill>
                <a:latin typeface="MathJax_Math-italic"/>
              </a:rPr>
              <a:t>y</a:t>
            </a:r>
            <a:r>
              <a:rPr lang="en-US" dirty="0" smtClean="0">
                <a:solidFill>
                  <a:srgbClr val="242729"/>
                </a:solidFill>
                <a:latin typeface="MathJax_Main"/>
              </a:rPr>
              <a:t>)+</a:t>
            </a:r>
            <a:r>
              <a:rPr lang="el-GR" dirty="0" smtClean="0">
                <a:solidFill>
                  <a:srgbClr val="FF0000"/>
                </a:solidFill>
                <a:latin typeface="MathJax_Math-italic"/>
              </a:rPr>
              <a:t>λ</a:t>
            </a:r>
            <a:r>
              <a:rPr lang="el-GR" dirty="0" smtClean="0">
                <a:solidFill>
                  <a:srgbClr val="FF0000"/>
                </a:solidFill>
                <a:latin typeface="MathJax_Main"/>
              </a:rPr>
              <a:t>∥</a:t>
            </a:r>
            <a:r>
              <a:rPr lang="el-GR" dirty="0" smtClean="0">
                <a:solidFill>
                  <a:srgbClr val="FF0000"/>
                </a:solidFill>
                <a:latin typeface="MathJax_Math-italic"/>
              </a:rPr>
              <a:t>β</a:t>
            </a:r>
            <a:r>
              <a:rPr lang="el-GR" dirty="0" smtClean="0">
                <a:solidFill>
                  <a:srgbClr val="FF0000"/>
                </a:solidFill>
                <a:latin typeface="MathJax_Main"/>
              </a:rPr>
              <a:t>∥</a:t>
            </a:r>
            <a:r>
              <a:rPr lang="en-US" baseline="-25000" dirty="0" smtClean="0">
                <a:solidFill>
                  <a:srgbClr val="FF0000"/>
                </a:solidFill>
                <a:latin typeface="MathJax_Main"/>
              </a:rPr>
              <a:t>2</a:t>
            </a:r>
            <a:endParaRPr lang="en-US" dirty="0" smtClean="0">
              <a:solidFill>
                <a:srgbClr val="242729"/>
              </a:solidFill>
              <a:latin typeface="MathJax_Main"/>
            </a:endParaRPr>
          </a:p>
          <a:p>
            <a:r>
              <a:rPr lang="en-US" dirty="0" smtClean="0">
                <a:solidFill>
                  <a:srgbClr val="242729"/>
                </a:solidFill>
                <a:latin typeface="MathJax_Main"/>
              </a:rPr>
              <a:t>LASSO</a:t>
            </a:r>
            <a:r>
              <a:rPr lang="en-US" dirty="0" smtClean="0">
                <a:solidFill>
                  <a:srgbClr val="242729"/>
                </a:solidFill>
                <a:latin typeface="MathJax_Main"/>
              </a:rPr>
              <a:t>: </a:t>
            </a:r>
            <a:r>
              <a:rPr lang="el-GR" dirty="0">
                <a:solidFill>
                  <a:srgbClr val="242729"/>
                </a:solidFill>
                <a:latin typeface="MathJax_Main"/>
              </a:rPr>
              <a:t>(</a:t>
            </a:r>
            <a:r>
              <a:rPr lang="en-US" dirty="0">
                <a:solidFill>
                  <a:srgbClr val="242729"/>
                </a:solidFill>
                <a:latin typeface="MathJax_Math-italic"/>
              </a:rPr>
              <a:t>X</a:t>
            </a:r>
            <a:r>
              <a:rPr lang="el-GR" dirty="0">
                <a:solidFill>
                  <a:srgbClr val="242729"/>
                </a:solidFill>
                <a:latin typeface="MathJax_Math-italic"/>
              </a:rPr>
              <a:t>β</a:t>
            </a:r>
            <a:r>
              <a:rPr lang="el-GR" dirty="0">
                <a:solidFill>
                  <a:srgbClr val="242729"/>
                </a:solidFill>
                <a:latin typeface="MathJax_Main"/>
              </a:rPr>
              <a:t>−</a:t>
            </a:r>
            <a:r>
              <a:rPr lang="en-US" dirty="0">
                <a:solidFill>
                  <a:srgbClr val="242729"/>
                </a:solidFill>
                <a:latin typeface="MathJax_Math-italic"/>
              </a:rPr>
              <a:t>y</a:t>
            </a:r>
            <a:r>
              <a:rPr lang="en-US" dirty="0">
                <a:solidFill>
                  <a:srgbClr val="242729"/>
                </a:solidFill>
                <a:latin typeface="MathJax_Main"/>
              </a:rPr>
              <a:t>)′(</a:t>
            </a:r>
            <a:r>
              <a:rPr lang="en-US" dirty="0">
                <a:solidFill>
                  <a:srgbClr val="242729"/>
                </a:solidFill>
                <a:latin typeface="MathJax_Math-italic"/>
              </a:rPr>
              <a:t>X</a:t>
            </a:r>
            <a:r>
              <a:rPr lang="el-GR" dirty="0">
                <a:solidFill>
                  <a:srgbClr val="242729"/>
                </a:solidFill>
                <a:latin typeface="MathJax_Math-italic"/>
              </a:rPr>
              <a:t>β</a:t>
            </a:r>
            <a:r>
              <a:rPr lang="el-GR" dirty="0">
                <a:solidFill>
                  <a:srgbClr val="242729"/>
                </a:solidFill>
                <a:latin typeface="MathJax_Main"/>
              </a:rPr>
              <a:t>−</a:t>
            </a:r>
            <a:r>
              <a:rPr lang="en-US" dirty="0">
                <a:solidFill>
                  <a:srgbClr val="242729"/>
                </a:solidFill>
                <a:latin typeface="MathJax_Math-italic"/>
              </a:rPr>
              <a:t>y</a:t>
            </a:r>
            <a:r>
              <a:rPr lang="en-US" dirty="0">
                <a:solidFill>
                  <a:srgbClr val="242729"/>
                </a:solidFill>
                <a:latin typeface="MathJax_Main"/>
              </a:rPr>
              <a:t>)+</a:t>
            </a:r>
            <a:r>
              <a:rPr lang="el-GR" dirty="0">
                <a:solidFill>
                  <a:srgbClr val="FF0000"/>
                </a:solidFill>
                <a:latin typeface="MathJax_Math-italic"/>
              </a:rPr>
              <a:t>λ</a:t>
            </a:r>
            <a:r>
              <a:rPr lang="el-GR" dirty="0">
                <a:solidFill>
                  <a:srgbClr val="FF0000"/>
                </a:solidFill>
                <a:latin typeface="MathJax_Main"/>
              </a:rPr>
              <a:t>∥</a:t>
            </a:r>
            <a:r>
              <a:rPr lang="el-GR" dirty="0">
                <a:solidFill>
                  <a:srgbClr val="FF0000"/>
                </a:solidFill>
                <a:latin typeface="MathJax_Math-italic"/>
              </a:rPr>
              <a:t>β</a:t>
            </a:r>
            <a:r>
              <a:rPr lang="el-GR" dirty="0">
                <a:solidFill>
                  <a:srgbClr val="FF0000"/>
                </a:solidFill>
                <a:latin typeface="MathJax_Main"/>
              </a:rPr>
              <a:t>∥</a:t>
            </a:r>
            <a:r>
              <a:rPr lang="el-GR" baseline="-25000" dirty="0" smtClean="0">
                <a:solidFill>
                  <a:srgbClr val="FF0000"/>
                </a:solidFill>
                <a:latin typeface="MathJax_Main"/>
              </a:rPr>
              <a:t>1</a:t>
            </a:r>
            <a:endParaRPr lang="en-US" baseline="-25000" dirty="0">
              <a:solidFill>
                <a:srgbClr val="FF0000"/>
              </a:solidFill>
            </a:endParaRPr>
          </a:p>
        </p:txBody>
      </p:sp>
      <p:sp>
        <p:nvSpPr>
          <p:cNvPr id="4" name="Date Placeholder 3"/>
          <p:cNvSpPr>
            <a:spLocks noGrp="1"/>
          </p:cNvSpPr>
          <p:nvPr>
            <p:ph type="dt" sz="half" idx="10"/>
          </p:nvPr>
        </p:nvSpPr>
        <p:spPr/>
        <p:txBody>
          <a:bodyPr/>
          <a:lstStyle/>
          <a:p>
            <a:r>
              <a:rPr lang="en-US" smtClean="0"/>
              <a:t>Lecture 15: 12 March 2019</a:t>
            </a:r>
            <a:endParaRPr lang="en-US"/>
          </a:p>
        </p:txBody>
      </p:sp>
      <p:sp>
        <p:nvSpPr>
          <p:cNvPr id="6" name="Footer Placeholder 5"/>
          <p:cNvSpPr>
            <a:spLocks noGrp="1"/>
          </p:cNvSpPr>
          <p:nvPr>
            <p:ph type="ftr" sz="quarter" idx="11"/>
          </p:nvPr>
        </p:nvSpPr>
        <p:spPr/>
        <p:txBody>
          <a:bodyPr/>
          <a:lstStyle/>
          <a:p>
            <a:r>
              <a:rPr lang="en-US" smtClean="0"/>
              <a:t>BIOS 6660 Spring 2019</a:t>
            </a:r>
            <a:endParaRPr lang="en-US"/>
          </a:p>
        </p:txBody>
      </p:sp>
      <p:sp>
        <p:nvSpPr>
          <p:cNvPr id="8" name="Slide Number Placeholder 7"/>
          <p:cNvSpPr>
            <a:spLocks noGrp="1"/>
          </p:cNvSpPr>
          <p:nvPr>
            <p:ph type="sldNum" sz="quarter" idx="12"/>
          </p:nvPr>
        </p:nvSpPr>
        <p:spPr/>
        <p:txBody>
          <a:bodyPr/>
          <a:lstStyle/>
          <a:p>
            <a:fld id="{755AB0A4-9D27-4DAD-8CC9-8D25FC96310B}" type="slidenum">
              <a:rPr lang="en-US" smtClean="0"/>
              <a:t>37</a:t>
            </a:fld>
            <a:endParaRPr lang="en-US" dirty="0"/>
          </a:p>
        </p:txBody>
      </p:sp>
      <p:pic>
        <p:nvPicPr>
          <p:cNvPr id="3074" name="Picture 2" descr="enter image description he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9177" y="760506"/>
            <a:ext cx="5474880" cy="3878533"/>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p:nvPr/>
        </p:nvSpPr>
        <p:spPr>
          <a:xfrm>
            <a:off x="7271658" y="2586447"/>
            <a:ext cx="69668" cy="7837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0045346" y="2573384"/>
            <a:ext cx="69668" cy="7837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464315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LASSO Code</a:t>
            </a:r>
            <a:endParaRPr lang="en-US" dirty="0"/>
          </a:p>
        </p:txBody>
      </p:sp>
      <p:sp>
        <p:nvSpPr>
          <p:cNvPr id="4" name="Date Placeholder 3"/>
          <p:cNvSpPr>
            <a:spLocks noGrp="1"/>
          </p:cNvSpPr>
          <p:nvPr>
            <p:ph type="dt" sz="half" idx="10"/>
          </p:nvPr>
        </p:nvSpPr>
        <p:spPr/>
        <p:txBody>
          <a:bodyPr/>
          <a:lstStyle/>
          <a:p>
            <a:r>
              <a:rPr lang="en-US" smtClean="0"/>
              <a:t>Lecture 15: 12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sp>
        <p:nvSpPr>
          <p:cNvPr id="6" name="Slide Number Placeholder 5"/>
          <p:cNvSpPr>
            <a:spLocks noGrp="1"/>
          </p:cNvSpPr>
          <p:nvPr>
            <p:ph type="sldNum" sz="quarter" idx="12"/>
          </p:nvPr>
        </p:nvSpPr>
        <p:spPr/>
        <p:txBody>
          <a:bodyPr/>
          <a:lstStyle/>
          <a:p>
            <a:fld id="{755AB0A4-9D27-4DAD-8CC9-8D25FC96310B}" type="slidenum">
              <a:rPr lang="en-US" smtClean="0"/>
              <a:t>38</a:t>
            </a:fld>
            <a:endParaRPr lang="en-US"/>
          </a:p>
        </p:txBody>
      </p:sp>
      <p:pic>
        <p:nvPicPr>
          <p:cNvPr id="8" name="Picture 7"/>
          <p:cNvPicPr>
            <a:picLocks noChangeAspect="1"/>
          </p:cNvPicPr>
          <p:nvPr/>
        </p:nvPicPr>
        <p:blipFill rotWithShape="1">
          <a:blip r:embed="rId2"/>
          <a:srcRect l="3681" t="31191" r="50486" b="40908"/>
          <a:stretch/>
        </p:blipFill>
        <p:spPr>
          <a:xfrm>
            <a:off x="609599" y="2108200"/>
            <a:ext cx="11423855" cy="3911600"/>
          </a:xfrm>
          <a:prstGeom prst="rect">
            <a:avLst/>
          </a:prstGeom>
        </p:spPr>
      </p:pic>
      <p:sp>
        <p:nvSpPr>
          <p:cNvPr id="9" name="TextBox 8"/>
          <p:cNvSpPr txBox="1"/>
          <p:nvPr/>
        </p:nvSpPr>
        <p:spPr>
          <a:xfrm>
            <a:off x="596900" y="1549400"/>
            <a:ext cx="2048766" cy="461665"/>
          </a:xfrm>
          <a:prstGeom prst="rect">
            <a:avLst/>
          </a:prstGeom>
          <a:noFill/>
        </p:spPr>
        <p:txBody>
          <a:bodyPr wrap="none" rtlCol="0">
            <a:spAutoFit/>
          </a:bodyPr>
          <a:lstStyle/>
          <a:p>
            <a:r>
              <a:rPr lang="en-US" sz="2400" dirty="0"/>
              <a:t>l</a:t>
            </a:r>
            <a:r>
              <a:rPr lang="en-US" sz="2400" dirty="0" smtClean="0"/>
              <a:t>ibrary(</a:t>
            </a:r>
            <a:r>
              <a:rPr lang="en-US" sz="2400" dirty="0" err="1" smtClean="0"/>
              <a:t>glmnet</a:t>
            </a:r>
            <a:r>
              <a:rPr lang="en-US" sz="2400" dirty="0" smtClean="0"/>
              <a:t>)</a:t>
            </a:r>
            <a:endParaRPr lang="en-US" sz="2400" dirty="0"/>
          </a:p>
        </p:txBody>
      </p:sp>
      <p:sp>
        <p:nvSpPr>
          <p:cNvPr id="10" name="TextBox 9"/>
          <p:cNvSpPr txBox="1"/>
          <p:nvPr/>
        </p:nvSpPr>
        <p:spPr>
          <a:xfrm>
            <a:off x="7937500" y="5422900"/>
            <a:ext cx="3004349" cy="369332"/>
          </a:xfrm>
          <a:prstGeom prst="rect">
            <a:avLst/>
          </a:prstGeom>
          <a:noFill/>
        </p:spPr>
        <p:txBody>
          <a:bodyPr wrap="none" rtlCol="0">
            <a:spAutoFit/>
          </a:bodyPr>
          <a:lstStyle/>
          <a:p>
            <a:r>
              <a:rPr lang="en-US" dirty="0">
                <a:solidFill>
                  <a:srgbClr val="FF0000"/>
                </a:solidFill>
              </a:rPr>
              <a:t>a</a:t>
            </a:r>
            <a:r>
              <a:rPr lang="en-US" dirty="0" smtClean="0">
                <a:solidFill>
                  <a:srgbClr val="FF0000"/>
                </a:solidFill>
              </a:rPr>
              <a:t>lpha=0 is for ridge regression</a:t>
            </a:r>
            <a:endParaRPr lang="en-US" dirty="0">
              <a:solidFill>
                <a:srgbClr val="FF0000"/>
              </a:solidFill>
            </a:endParaRPr>
          </a:p>
        </p:txBody>
      </p:sp>
    </p:spTree>
    <p:extLst>
      <p:ext uri="{BB962C8B-B14F-4D97-AF65-F5344CB8AC3E}">
        <p14:creationId xmlns:p14="http://schemas.microsoft.com/office/powerpoint/2010/main" val="15935737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LASSO Code</a:t>
            </a:r>
            <a:endParaRPr lang="en-US" dirty="0"/>
          </a:p>
        </p:txBody>
      </p:sp>
      <p:sp>
        <p:nvSpPr>
          <p:cNvPr id="4" name="Date Placeholder 3"/>
          <p:cNvSpPr>
            <a:spLocks noGrp="1"/>
          </p:cNvSpPr>
          <p:nvPr>
            <p:ph type="dt" sz="half" idx="10"/>
          </p:nvPr>
        </p:nvSpPr>
        <p:spPr/>
        <p:txBody>
          <a:bodyPr/>
          <a:lstStyle/>
          <a:p>
            <a:r>
              <a:rPr lang="en-US" smtClean="0"/>
              <a:t>Lecture 15: 12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sp>
        <p:nvSpPr>
          <p:cNvPr id="6" name="Slide Number Placeholder 5"/>
          <p:cNvSpPr>
            <a:spLocks noGrp="1"/>
          </p:cNvSpPr>
          <p:nvPr>
            <p:ph type="sldNum" sz="quarter" idx="12"/>
          </p:nvPr>
        </p:nvSpPr>
        <p:spPr/>
        <p:txBody>
          <a:bodyPr/>
          <a:lstStyle/>
          <a:p>
            <a:fld id="{755AB0A4-9D27-4DAD-8CC9-8D25FC96310B}" type="slidenum">
              <a:rPr lang="en-US" smtClean="0"/>
              <a:t>39</a:t>
            </a:fld>
            <a:endParaRPr lang="en-US"/>
          </a:p>
        </p:txBody>
      </p:sp>
      <p:pic>
        <p:nvPicPr>
          <p:cNvPr id="8" name="Picture 7"/>
          <p:cNvPicPr>
            <a:picLocks noChangeAspect="1"/>
          </p:cNvPicPr>
          <p:nvPr/>
        </p:nvPicPr>
        <p:blipFill rotWithShape="1">
          <a:blip r:embed="rId2"/>
          <a:srcRect l="3681" t="60618" r="50486" b="22346"/>
          <a:stretch/>
        </p:blipFill>
        <p:spPr>
          <a:xfrm>
            <a:off x="635000" y="1562100"/>
            <a:ext cx="11176000" cy="2336800"/>
          </a:xfrm>
          <a:prstGeom prst="rect">
            <a:avLst/>
          </a:prstGeom>
        </p:spPr>
      </p:pic>
      <p:sp>
        <p:nvSpPr>
          <p:cNvPr id="9" name="TextBox 8"/>
          <p:cNvSpPr txBox="1"/>
          <p:nvPr/>
        </p:nvSpPr>
        <p:spPr>
          <a:xfrm>
            <a:off x="723901" y="4203700"/>
            <a:ext cx="10375900" cy="1200329"/>
          </a:xfrm>
          <a:prstGeom prst="rect">
            <a:avLst/>
          </a:prstGeom>
          <a:noFill/>
        </p:spPr>
        <p:txBody>
          <a:bodyPr wrap="square" rtlCol="0">
            <a:spAutoFit/>
          </a:bodyPr>
          <a:lstStyle/>
          <a:p>
            <a:r>
              <a:rPr lang="en-US" sz="2400" dirty="0" smtClean="0"/>
              <a:t>Normally plug the features you are keeping back into an OLS to get estimates now that you are selecting a subset of your features you won’t have the collinearity issues.</a:t>
            </a:r>
            <a:endParaRPr lang="en-US" sz="2400" dirty="0"/>
          </a:p>
        </p:txBody>
      </p:sp>
    </p:spTree>
    <p:extLst>
      <p:ext uri="{BB962C8B-B14F-4D97-AF65-F5344CB8AC3E}">
        <p14:creationId xmlns:p14="http://schemas.microsoft.com/office/powerpoint/2010/main" val="932161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K-means Clustering</a:t>
            </a:r>
            <a:endParaRPr lang="en-US" dirty="0"/>
          </a:p>
        </p:txBody>
      </p:sp>
      <p:sp>
        <p:nvSpPr>
          <p:cNvPr id="3" name="Content Placeholder 2"/>
          <p:cNvSpPr>
            <a:spLocks noGrp="1"/>
          </p:cNvSpPr>
          <p:nvPr>
            <p:ph idx="1"/>
          </p:nvPr>
        </p:nvSpPr>
        <p:spPr>
          <a:xfrm>
            <a:off x="838200" y="1825625"/>
            <a:ext cx="6973389" cy="4627426"/>
          </a:xfrm>
        </p:spPr>
        <p:txBody>
          <a:bodyPr>
            <a:normAutofit lnSpcReduction="10000"/>
          </a:bodyPr>
          <a:lstStyle/>
          <a:p>
            <a:r>
              <a:rPr lang="en-US" dirty="0" smtClean="0"/>
              <a:t>First define how many groups you have </a:t>
            </a:r>
          </a:p>
          <a:p>
            <a:pPr lvl="1"/>
            <a:r>
              <a:rPr lang="en-US" dirty="0" smtClean="0"/>
              <a:t>This is NOT ideal</a:t>
            </a:r>
          </a:p>
          <a:p>
            <a:pPr lvl="1"/>
            <a:r>
              <a:rPr lang="en-US" dirty="0" smtClean="0"/>
              <a:t>Look at PC plots to get an idea</a:t>
            </a:r>
          </a:p>
          <a:p>
            <a:r>
              <a:rPr lang="en-US" dirty="0" smtClean="0"/>
              <a:t>Randomly initialize the groups center points</a:t>
            </a:r>
          </a:p>
          <a:p>
            <a:r>
              <a:rPr lang="en-US" dirty="0" smtClean="0"/>
              <a:t>Compute the distances between each point and each group center</a:t>
            </a:r>
          </a:p>
          <a:p>
            <a:pPr lvl="1"/>
            <a:r>
              <a:rPr lang="en-US" dirty="0" smtClean="0"/>
              <a:t>A node becomes a member of a group based on smallest distance</a:t>
            </a:r>
          </a:p>
          <a:p>
            <a:r>
              <a:rPr lang="en-US" dirty="0" smtClean="0"/>
              <a:t>Re-compute cluster center by taking group means</a:t>
            </a:r>
          </a:p>
          <a:p>
            <a:pPr lvl="1"/>
            <a:r>
              <a:rPr lang="en-US" dirty="0" smtClean="0"/>
              <a:t>Iterative process till group centers don’t change much</a:t>
            </a:r>
            <a:endParaRPr lang="en-US" dirty="0"/>
          </a:p>
        </p:txBody>
      </p:sp>
      <p:sp>
        <p:nvSpPr>
          <p:cNvPr id="4" name="Date Placeholder 3"/>
          <p:cNvSpPr>
            <a:spLocks noGrp="1"/>
          </p:cNvSpPr>
          <p:nvPr>
            <p:ph type="dt" sz="half" idx="10"/>
          </p:nvPr>
        </p:nvSpPr>
        <p:spPr/>
        <p:txBody>
          <a:bodyPr/>
          <a:lstStyle/>
          <a:p>
            <a:r>
              <a:rPr lang="en-US" smtClean="0"/>
              <a:t>Lecture 15: 12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sp>
        <p:nvSpPr>
          <p:cNvPr id="6" name="Slide Number Placeholder 5"/>
          <p:cNvSpPr>
            <a:spLocks noGrp="1"/>
          </p:cNvSpPr>
          <p:nvPr>
            <p:ph type="sldNum" sz="quarter" idx="12"/>
          </p:nvPr>
        </p:nvSpPr>
        <p:spPr/>
        <p:txBody>
          <a:bodyPr/>
          <a:lstStyle/>
          <a:p>
            <a:fld id="{755AB0A4-9D27-4DAD-8CC9-8D25FC96310B}" type="slidenum">
              <a:rPr lang="en-US" smtClean="0"/>
              <a:t>4</a:t>
            </a:fld>
            <a:endParaRPr lang="en-US"/>
          </a:p>
        </p:txBody>
      </p:sp>
      <p:pic>
        <p:nvPicPr>
          <p:cNvPr id="1026" name="Picture 2" descr="https://cdn-images-1.medium.com/max/1600/1*KrcZK0xYgTa4qFrVr0fO2w.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637416" y="593995"/>
            <a:ext cx="3910149" cy="391014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8595360" y="4507915"/>
            <a:ext cx="2586446" cy="769441"/>
          </a:xfrm>
          <a:prstGeom prst="rect">
            <a:avLst/>
          </a:prstGeom>
        </p:spPr>
        <p:txBody>
          <a:bodyPr wrap="square">
            <a:spAutoFit/>
          </a:bodyPr>
          <a:lstStyle/>
          <a:p>
            <a:r>
              <a:rPr lang="en-US" sz="1100" dirty="0" smtClean="0">
                <a:hlinkClick r:id="rId3"/>
              </a:rPr>
              <a:t>https://towardsdatascience.com/the-5-clustering-algorithms-data-scientists-need-to-know-a36d136ef68</a:t>
            </a:r>
            <a:endParaRPr lang="en-US" sz="1100" dirty="0" smtClean="0"/>
          </a:p>
          <a:p>
            <a:endParaRPr lang="en-US" sz="1100" dirty="0"/>
          </a:p>
        </p:txBody>
      </p:sp>
    </p:spTree>
    <p:extLst>
      <p:ext uri="{BB962C8B-B14F-4D97-AF65-F5344CB8AC3E}">
        <p14:creationId xmlns:p14="http://schemas.microsoft.com/office/powerpoint/2010/main" val="30411518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Forest</a:t>
            </a:r>
            <a:endParaRPr lang="en-US" dirty="0"/>
          </a:p>
        </p:txBody>
      </p:sp>
      <p:sp>
        <p:nvSpPr>
          <p:cNvPr id="3" name="Content Placeholder 2"/>
          <p:cNvSpPr>
            <a:spLocks noGrp="1"/>
          </p:cNvSpPr>
          <p:nvPr>
            <p:ph idx="1"/>
          </p:nvPr>
        </p:nvSpPr>
        <p:spPr>
          <a:xfrm>
            <a:off x="820270" y="1538754"/>
            <a:ext cx="10515600" cy="4351338"/>
          </a:xfrm>
        </p:spPr>
        <p:txBody>
          <a:bodyPr/>
          <a:lstStyle/>
          <a:p>
            <a:r>
              <a:rPr lang="en-US" dirty="0" smtClean="0"/>
              <a:t>Just like a forest is made up of trees, random forest is made up may decision trees</a:t>
            </a:r>
            <a:endParaRPr lang="en-US" dirty="0"/>
          </a:p>
        </p:txBody>
      </p:sp>
      <p:sp>
        <p:nvSpPr>
          <p:cNvPr id="4" name="Date Placeholder 3"/>
          <p:cNvSpPr>
            <a:spLocks noGrp="1"/>
          </p:cNvSpPr>
          <p:nvPr>
            <p:ph type="dt" sz="half" idx="10"/>
          </p:nvPr>
        </p:nvSpPr>
        <p:spPr/>
        <p:txBody>
          <a:bodyPr/>
          <a:lstStyle/>
          <a:p>
            <a:r>
              <a:rPr lang="en-US" smtClean="0"/>
              <a:t>Lecture 15: 12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sp>
        <p:nvSpPr>
          <p:cNvPr id="6" name="Slide Number Placeholder 5"/>
          <p:cNvSpPr>
            <a:spLocks noGrp="1"/>
          </p:cNvSpPr>
          <p:nvPr>
            <p:ph type="sldNum" sz="quarter" idx="12"/>
          </p:nvPr>
        </p:nvSpPr>
        <p:spPr/>
        <p:txBody>
          <a:bodyPr/>
          <a:lstStyle/>
          <a:p>
            <a:fld id="{755AB0A4-9D27-4DAD-8CC9-8D25FC96310B}" type="slidenum">
              <a:rPr lang="en-US" smtClean="0"/>
              <a:t>40</a:t>
            </a:fld>
            <a:endParaRPr lang="en-US"/>
          </a:p>
        </p:txBody>
      </p:sp>
      <p:pic>
        <p:nvPicPr>
          <p:cNvPr id="5122" name="Picture 2" descr="Introdu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3552" y="2312894"/>
            <a:ext cx="5275566" cy="375004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570379" y="2844053"/>
            <a:ext cx="5502889" cy="3081618"/>
          </a:xfrm>
          <a:prstGeom prst="rect">
            <a:avLst/>
          </a:prstGeom>
        </p:spPr>
      </p:pic>
      <p:sp>
        <p:nvSpPr>
          <p:cNvPr id="9" name="TextBox 8"/>
          <p:cNvSpPr txBox="1"/>
          <p:nvPr/>
        </p:nvSpPr>
        <p:spPr>
          <a:xfrm>
            <a:off x="5172637" y="5907742"/>
            <a:ext cx="875561" cy="261610"/>
          </a:xfrm>
          <a:prstGeom prst="rect">
            <a:avLst/>
          </a:prstGeom>
          <a:noFill/>
        </p:spPr>
        <p:txBody>
          <a:bodyPr wrap="none" rtlCol="0">
            <a:spAutoFit/>
          </a:bodyPr>
          <a:lstStyle/>
          <a:p>
            <a:r>
              <a:rPr lang="en-US" sz="1100" dirty="0" smtClean="0"/>
              <a:t>Source: BBC</a:t>
            </a:r>
            <a:endParaRPr lang="en-US" sz="1100" dirty="0"/>
          </a:p>
        </p:txBody>
      </p:sp>
      <p:sp>
        <p:nvSpPr>
          <p:cNvPr id="13" name="TextBox 12"/>
          <p:cNvSpPr txBox="1"/>
          <p:nvPr/>
        </p:nvSpPr>
        <p:spPr>
          <a:xfrm>
            <a:off x="9871637" y="6009342"/>
            <a:ext cx="1595309" cy="261610"/>
          </a:xfrm>
          <a:prstGeom prst="rect">
            <a:avLst/>
          </a:prstGeom>
          <a:noFill/>
        </p:spPr>
        <p:txBody>
          <a:bodyPr wrap="none" rtlCol="0">
            <a:spAutoFit/>
          </a:bodyPr>
          <a:lstStyle/>
          <a:p>
            <a:r>
              <a:rPr lang="en-US" sz="1100" dirty="0" smtClean="0"/>
              <a:t>Source: dimensionless.in</a:t>
            </a:r>
            <a:endParaRPr lang="en-US" sz="1100" dirty="0"/>
          </a:p>
        </p:txBody>
      </p:sp>
    </p:spTree>
    <p:extLst>
      <p:ext uri="{BB962C8B-B14F-4D97-AF65-F5344CB8AC3E}">
        <p14:creationId xmlns:p14="http://schemas.microsoft.com/office/powerpoint/2010/main" val="30564274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Constructing a Single Tree</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Random Sample Selection: Take 2/3 samples with replacement</a:t>
            </a:r>
          </a:p>
          <a:p>
            <a:pPr marL="514350" indent="-514350">
              <a:buFont typeface="+mj-lt"/>
              <a:buAutoNum type="arabicPeriod"/>
            </a:pPr>
            <a:r>
              <a:rPr lang="en-US" dirty="0" smtClean="0"/>
              <a:t>Random Predictor Selection: Take </a:t>
            </a:r>
            <a:r>
              <a:rPr lang="en-US" dirty="0" err="1" smtClean="0"/>
              <a:t>sqrt</a:t>
            </a:r>
            <a:r>
              <a:rPr lang="en-US" dirty="0" smtClean="0"/>
              <a:t>(m) predictors</a:t>
            </a:r>
          </a:p>
          <a:p>
            <a:pPr lvl="1"/>
            <a:r>
              <a:rPr lang="en-US" dirty="0" smtClean="0"/>
              <a:t>20K genes ~ 141 predictors for each tree</a:t>
            </a:r>
          </a:p>
          <a:p>
            <a:pPr marL="514350" indent="-514350">
              <a:buFont typeface="+mj-lt"/>
              <a:buAutoNum type="arabicPeriod"/>
            </a:pPr>
            <a:r>
              <a:rPr lang="en-US" dirty="0" smtClean="0"/>
              <a:t>Start with which predictor separates out the best and move on down</a:t>
            </a:r>
          </a:p>
          <a:p>
            <a:pPr lvl="1"/>
            <a:r>
              <a:rPr lang="en-US" dirty="0" smtClean="0"/>
              <a:t>What predictor explains the most variance?</a:t>
            </a:r>
          </a:p>
          <a:p>
            <a:pPr marL="514350" indent="-514350">
              <a:buFont typeface="+mj-lt"/>
              <a:buAutoNum type="arabicPeriod"/>
            </a:pPr>
            <a:r>
              <a:rPr lang="en-US" dirty="0" smtClean="0"/>
              <a:t>Keep moving down the predictors till you get a formal tree</a:t>
            </a:r>
          </a:p>
          <a:p>
            <a:pPr marL="0" indent="0">
              <a:buNone/>
            </a:pPr>
            <a:r>
              <a:rPr lang="en-US" dirty="0" smtClean="0">
                <a:hlinkClick r:id="rId2"/>
              </a:rPr>
              <a:t>https://www.youtube.com/watch?v=LDRbO9a6XPU</a:t>
            </a:r>
            <a:endParaRPr lang="en-US" dirty="0" smtClean="0"/>
          </a:p>
          <a:p>
            <a:pPr marL="0" indent="0">
              <a:buNone/>
            </a:pPr>
            <a:endParaRPr lang="en-US" dirty="0"/>
          </a:p>
        </p:txBody>
      </p:sp>
      <p:sp>
        <p:nvSpPr>
          <p:cNvPr id="4" name="Date Placeholder 3"/>
          <p:cNvSpPr>
            <a:spLocks noGrp="1"/>
          </p:cNvSpPr>
          <p:nvPr>
            <p:ph type="dt" sz="half" idx="10"/>
          </p:nvPr>
        </p:nvSpPr>
        <p:spPr/>
        <p:txBody>
          <a:bodyPr/>
          <a:lstStyle/>
          <a:p>
            <a:r>
              <a:rPr lang="en-US" smtClean="0"/>
              <a:t>Lecture 15: 12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sp>
        <p:nvSpPr>
          <p:cNvPr id="6" name="Slide Number Placeholder 5"/>
          <p:cNvSpPr>
            <a:spLocks noGrp="1"/>
          </p:cNvSpPr>
          <p:nvPr>
            <p:ph type="sldNum" sz="quarter" idx="12"/>
          </p:nvPr>
        </p:nvSpPr>
        <p:spPr/>
        <p:txBody>
          <a:bodyPr/>
          <a:lstStyle/>
          <a:p>
            <a:fld id="{755AB0A4-9D27-4DAD-8CC9-8D25FC96310B}" type="slidenum">
              <a:rPr lang="en-US" smtClean="0"/>
              <a:t>41</a:t>
            </a:fld>
            <a:endParaRPr lang="en-US"/>
          </a:p>
        </p:txBody>
      </p:sp>
    </p:spTree>
    <p:extLst>
      <p:ext uri="{BB962C8B-B14F-4D97-AF65-F5344CB8AC3E}">
        <p14:creationId xmlns:p14="http://schemas.microsoft.com/office/powerpoint/2010/main" val="15699842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Forest</a:t>
            </a:r>
            <a:endParaRPr lang="en-US" dirty="0"/>
          </a:p>
        </p:txBody>
      </p:sp>
      <p:sp>
        <p:nvSpPr>
          <p:cNvPr id="3" name="Content Placeholder 2"/>
          <p:cNvSpPr>
            <a:spLocks noGrp="1"/>
          </p:cNvSpPr>
          <p:nvPr>
            <p:ph idx="1"/>
          </p:nvPr>
        </p:nvSpPr>
        <p:spPr>
          <a:xfrm>
            <a:off x="838200" y="1825625"/>
            <a:ext cx="5702300" cy="4351338"/>
          </a:xfrm>
        </p:spPr>
        <p:txBody>
          <a:bodyPr>
            <a:normAutofit lnSpcReduction="10000"/>
          </a:bodyPr>
          <a:lstStyle/>
          <a:p>
            <a:r>
              <a:rPr lang="en-US" dirty="0" smtClean="0"/>
              <a:t>Collection of these decision trees</a:t>
            </a:r>
          </a:p>
          <a:p>
            <a:r>
              <a:rPr lang="en-US" dirty="0" smtClean="0"/>
              <a:t>Avoid overfitting due to the “randomness” in each of your trees</a:t>
            </a:r>
          </a:p>
          <a:p>
            <a:r>
              <a:rPr lang="en-US" dirty="0" smtClean="0"/>
              <a:t>Aggregate all the trees to get the importance of each predictor</a:t>
            </a:r>
          </a:p>
          <a:p>
            <a:pPr lvl="1"/>
            <a:r>
              <a:rPr lang="en-US" dirty="0" smtClean="0"/>
              <a:t>Try to get a minimum amount of leaves (node with no children)</a:t>
            </a:r>
          </a:p>
          <a:p>
            <a:pPr lvl="1"/>
            <a:r>
              <a:rPr lang="en-US" dirty="0" smtClean="0"/>
              <a:t>Like taking a poll of all the trees</a:t>
            </a:r>
          </a:p>
          <a:p>
            <a:r>
              <a:rPr lang="en-US" dirty="0" smtClean="0"/>
              <a:t>R/</a:t>
            </a:r>
            <a:r>
              <a:rPr lang="en-US" dirty="0" err="1" smtClean="0"/>
              <a:t>randomforest</a:t>
            </a:r>
            <a:endParaRPr lang="en-US" dirty="0" smtClean="0"/>
          </a:p>
          <a:p>
            <a:r>
              <a:rPr lang="en-US" dirty="0" smtClean="0">
                <a:hlinkClick r:id="rId2"/>
              </a:rPr>
              <a:t>https://www.r-bloggers.com/how-to-implement-random-forests-in-r/</a:t>
            </a:r>
            <a:endParaRPr lang="en-US" dirty="0" smtClean="0"/>
          </a:p>
          <a:p>
            <a:endParaRPr lang="en-US" dirty="0" smtClean="0"/>
          </a:p>
        </p:txBody>
      </p:sp>
      <p:sp>
        <p:nvSpPr>
          <p:cNvPr id="4" name="Date Placeholder 3"/>
          <p:cNvSpPr>
            <a:spLocks noGrp="1"/>
          </p:cNvSpPr>
          <p:nvPr>
            <p:ph type="dt" sz="half" idx="10"/>
          </p:nvPr>
        </p:nvSpPr>
        <p:spPr/>
        <p:txBody>
          <a:bodyPr/>
          <a:lstStyle/>
          <a:p>
            <a:r>
              <a:rPr lang="en-US" smtClean="0"/>
              <a:t>Lecture 15: 12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sp>
        <p:nvSpPr>
          <p:cNvPr id="6" name="Slide Number Placeholder 5"/>
          <p:cNvSpPr>
            <a:spLocks noGrp="1"/>
          </p:cNvSpPr>
          <p:nvPr>
            <p:ph type="sldNum" sz="quarter" idx="12"/>
          </p:nvPr>
        </p:nvSpPr>
        <p:spPr/>
        <p:txBody>
          <a:bodyPr/>
          <a:lstStyle/>
          <a:p>
            <a:fld id="{755AB0A4-9D27-4DAD-8CC9-8D25FC96310B}" type="slidenum">
              <a:rPr lang="en-US" smtClean="0"/>
              <a:t>42</a:t>
            </a:fld>
            <a:endParaRPr lang="en-US"/>
          </a:p>
        </p:txBody>
      </p:sp>
      <p:pic>
        <p:nvPicPr>
          <p:cNvPr id="6146" name="Picture 2" descr="https://cdn-images-1.medium.com/max/1000/1*rXd6aK4-_uuUaXCVZ_FX0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3975" y="1069974"/>
            <a:ext cx="5406888" cy="425132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9681137" y="5196542"/>
            <a:ext cx="2068195" cy="261610"/>
          </a:xfrm>
          <a:prstGeom prst="rect">
            <a:avLst/>
          </a:prstGeom>
          <a:noFill/>
        </p:spPr>
        <p:txBody>
          <a:bodyPr wrap="none" rtlCol="0">
            <a:spAutoFit/>
          </a:bodyPr>
          <a:lstStyle/>
          <a:p>
            <a:r>
              <a:rPr lang="en-US" sz="1100" dirty="0" smtClean="0"/>
              <a:t>Source: towardsdatascience.com</a:t>
            </a:r>
            <a:endParaRPr lang="en-US" sz="1100" dirty="0"/>
          </a:p>
        </p:txBody>
      </p:sp>
    </p:spTree>
    <p:extLst>
      <p:ext uri="{BB962C8B-B14F-4D97-AF65-F5344CB8AC3E}">
        <p14:creationId xmlns:p14="http://schemas.microsoft.com/office/powerpoint/2010/main" val="3033494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WGCNA</a:t>
            </a:r>
            <a:r>
              <a:rPr lang="en-US" b="1" dirty="0" smtClean="0"/>
              <a:t>: </a:t>
            </a:r>
            <a:r>
              <a:rPr lang="en-US" b="1" u="sng" dirty="0" smtClean="0"/>
              <a:t>W</a:t>
            </a:r>
            <a:r>
              <a:rPr lang="en-US" dirty="0" smtClean="0"/>
              <a:t>eighted </a:t>
            </a:r>
            <a:r>
              <a:rPr lang="en-US" b="1" u="sng" dirty="0" smtClean="0"/>
              <a:t>G</a:t>
            </a:r>
            <a:r>
              <a:rPr lang="en-US" dirty="0" smtClean="0"/>
              <a:t>ene </a:t>
            </a:r>
            <a:r>
              <a:rPr lang="en-US" b="1" u="sng" dirty="0" smtClean="0"/>
              <a:t>C</a:t>
            </a:r>
            <a:r>
              <a:rPr lang="en-US" dirty="0" smtClean="0"/>
              <a:t>o-expression </a:t>
            </a:r>
            <a:r>
              <a:rPr lang="en-US" b="1" u="sng" dirty="0" smtClean="0"/>
              <a:t>N</a:t>
            </a:r>
            <a:r>
              <a:rPr lang="en-US" dirty="0" smtClean="0"/>
              <a:t>etwork </a:t>
            </a:r>
            <a:r>
              <a:rPr lang="en-US" b="1" u="sng" dirty="0" smtClean="0"/>
              <a:t>A</a:t>
            </a:r>
            <a:r>
              <a:rPr lang="en-US" dirty="0" smtClean="0"/>
              <a:t>nalysis</a:t>
            </a:r>
            <a:endParaRPr lang="en-US" dirty="0"/>
          </a:p>
        </p:txBody>
      </p:sp>
      <p:sp>
        <p:nvSpPr>
          <p:cNvPr id="3" name="Content Placeholder 2"/>
          <p:cNvSpPr>
            <a:spLocks noGrp="1"/>
          </p:cNvSpPr>
          <p:nvPr>
            <p:ph idx="1"/>
          </p:nvPr>
        </p:nvSpPr>
        <p:spPr>
          <a:xfrm>
            <a:off x="838200" y="2206625"/>
            <a:ext cx="10515600" cy="4351338"/>
          </a:xfrm>
        </p:spPr>
        <p:txBody>
          <a:bodyPr>
            <a:normAutofit fontScale="92500" lnSpcReduction="10000"/>
          </a:bodyPr>
          <a:lstStyle/>
          <a:p>
            <a:r>
              <a:rPr lang="en-US" dirty="0" smtClean="0"/>
              <a:t>Popular </a:t>
            </a:r>
            <a:r>
              <a:rPr lang="en-US" dirty="0" smtClean="0"/>
              <a:t>method, well documented and very easy to use in R</a:t>
            </a:r>
          </a:p>
          <a:p>
            <a:pPr lvl="1"/>
            <a:r>
              <a:rPr lang="en-US" dirty="0" smtClean="0"/>
              <a:t>Optimized for microarrays</a:t>
            </a:r>
          </a:p>
          <a:p>
            <a:pPr lvl="1"/>
            <a:r>
              <a:rPr lang="en-US" dirty="0" smtClean="0"/>
              <a:t>This was my first time working in R!</a:t>
            </a:r>
          </a:p>
          <a:p>
            <a:r>
              <a:rPr lang="en-US" dirty="0" smtClean="0"/>
              <a:t>Original Paper:</a:t>
            </a:r>
          </a:p>
          <a:p>
            <a:pPr lvl="1"/>
            <a:r>
              <a:rPr lang="en-US" dirty="0"/>
              <a:t>Bin Zhang and Steve Horvath </a:t>
            </a:r>
            <a:r>
              <a:rPr lang="en-US" i="1" dirty="0"/>
              <a:t>(2005) "A General Framework for Weighted Gene Co-Expression Network Analysis", </a:t>
            </a:r>
            <a:r>
              <a:rPr lang="en-US" dirty="0"/>
              <a:t>Statistical Applications in Genetics and Molecular Biology: Vol. 4: No. 1, Article 17 PMID: 16646834</a:t>
            </a:r>
            <a:endParaRPr lang="en-US" dirty="0" smtClean="0">
              <a:hlinkClick r:id="rId2"/>
            </a:endParaRPr>
          </a:p>
          <a:p>
            <a:pPr lvl="1"/>
            <a:r>
              <a:rPr lang="en-US" dirty="0" smtClean="0">
                <a:hlinkClick r:id="rId2"/>
              </a:rPr>
              <a:t>http://dibernardo.tigem.it/files/papers/2008/zhangbin-statappsgeneticsmolbio.pdf</a:t>
            </a:r>
            <a:endParaRPr lang="en-US" dirty="0" smtClean="0"/>
          </a:p>
          <a:p>
            <a:r>
              <a:rPr lang="en-US" dirty="0" smtClean="0"/>
              <a:t>WGCNA links:</a:t>
            </a:r>
          </a:p>
          <a:p>
            <a:pPr lvl="1"/>
            <a:r>
              <a:rPr lang="en-US" dirty="0" smtClean="0">
                <a:hlinkClick r:id="rId3"/>
              </a:rPr>
              <a:t>https://labs.genetics.ucla.edu/horvath/CoexpressionNetwork/Rpackages/WGCNA/Tutorials/</a:t>
            </a:r>
            <a:endParaRPr lang="en-US" dirty="0" smtClean="0"/>
          </a:p>
          <a:p>
            <a:pPr lvl="1"/>
            <a:r>
              <a:rPr lang="en-US" dirty="0" smtClean="0">
                <a:hlinkClick r:id="rId4"/>
              </a:rPr>
              <a:t>https://labs.genetics.ucla.edu/horvath/CoexpressionNetwork/OverviewWGCNA.pdf</a:t>
            </a:r>
            <a:endParaRPr lang="en-US" dirty="0" smtClean="0"/>
          </a:p>
          <a:p>
            <a:pPr marL="0" indent="0">
              <a:buNone/>
            </a:pPr>
            <a:endParaRPr lang="en-US" dirty="0"/>
          </a:p>
        </p:txBody>
      </p:sp>
      <p:sp>
        <p:nvSpPr>
          <p:cNvPr id="4" name="Slide Number Placeholder 3"/>
          <p:cNvSpPr>
            <a:spLocks noGrp="1"/>
          </p:cNvSpPr>
          <p:nvPr>
            <p:ph type="sldNum" sz="quarter" idx="12"/>
          </p:nvPr>
        </p:nvSpPr>
        <p:spPr/>
        <p:txBody>
          <a:bodyPr/>
          <a:lstStyle/>
          <a:p>
            <a:fld id="{A31D2A97-4EF1-4E69-BADC-F722CAE58668}" type="slidenum">
              <a:rPr lang="en-US" smtClean="0"/>
              <a:t>5</a:t>
            </a:fld>
            <a:endParaRPr lang="en-US"/>
          </a:p>
        </p:txBody>
      </p:sp>
      <p:sp>
        <p:nvSpPr>
          <p:cNvPr id="5" name="Date Placeholder 4"/>
          <p:cNvSpPr>
            <a:spLocks noGrp="1"/>
          </p:cNvSpPr>
          <p:nvPr>
            <p:ph type="dt" sz="half" idx="10"/>
          </p:nvPr>
        </p:nvSpPr>
        <p:spPr/>
        <p:txBody>
          <a:bodyPr/>
          <a:lstStyle/>
          <a:p>
            <a:r>
              <a:rPr lang="en-US" smtClean="0"/>
              <a:t>Lecture 15: 12 March 2019</a:t>
            </a:r>
            <a:endParaRPr lang="en-US"/>
          </a:p>
        </p:txBody>
      </p:sp>
      <p:sp>
        <p:nvSpPr>
          <p:cNvPr id="6" name="Footer Placeholder 5"/>
          <p:cNvSpPr>
            <a:spLocks noGrp="1"/>
          </p:cNvSpPr>
          <p:nvPr>
            <p:ph type="ftr" sz="quarter" idx="11"/>
          </p:nvPr>
        </p:nvSpPr>
        <p:spPr/>
        <p:txBody>
          <a:bodyPr/>
          <a:lstStyle/>
          <a:p>
            <a:r>
              <a:rPr lang="en-US" smtClean="0"/>
              <a:t>BIOS 6660 Spring 2019</a:t>
            </a:r>
            <a:endParaRPr lang="en-US"/>
          </a:p>
        </p:txBody>
      </p:sp>
    </p:spTree>
    <p:extLst>
      <p:ext uri="{BB962C8B-B14F-4D97-AF65-F5344CB8AC3E}">
        <p14:creationId xmlns:p14="http://schemas.microsoft.com/office/powerpoint/2010/main" val="28060580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WGCNA: More than Correlation</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Simple correlation does not give connectivity</a:t>
            </a:r>
          </a:p>
          <a:p>
            <a:pPr marL="514350" indent="-514350">
              <a:buFont typeface="+mj-lt"/>
              <a:buAutoNum type="arabicPeriod"/>
            </a:pPr>
            <a:r>
              <a:rPr lang="en-US" dirty="0" smtClean="0"/>
              <a:t>How are we measuring co-expression?</a:t>
            </a:r>
          </a:p>
          <a:p>
            <a:pPr lvl="1"/>
            <a:r>
              <a:rPr lang="en-US" dirty="0"/>
              <a:t>Scale-Free </a:t>
            </a:r>
            <a:r>
              <a:rPr lang="en-US" dirty="0" smtClean="0"/>
              <a:t>Network</a:t>
            </a:r>
          </a:p>
          <a:p>
            <a:pPr lvl="2"/>
            <a:r>
              <a:rPr lang="en-US" dirty="0"/>
              <a:t>Most biological networks have been defined as scale-free</a:t>
            </a:r>
          </a:p>
          <a:p>
            <a:pPr lvl="2"/>
            <a:r>
              <a:rPr lang="en-US" dirty="0" smtClean="0"/>
              <a:t>System is robust to failure at any 1 gene</a:t>
            </a:r>
          </a:p>
          <a:p>
            <a:pPr marL="514350" indent="-514350">
              <a:buFont typeface="+mj-lt"/>
              <a:buAutoNum type="arabicPeriod"/>
            </a:pPr>
            <a:r>
              <a:rPr lang="en-US" dirty="0" smtClean="0"/>
              <a:t>How do we get a robust measurement of connectivity to define modules?</a:t>
            </a:r>
          </a:p>
          <a:p>
            <a:pPr lvl="1"/>
            <a:r>
              <a:rPr lang="en-US" dirty="0" smtClean="0"/>
              <a:t>Topological Overlap Measure</a:t>
            </a:r>
          </a:p>
          <a:p>
            <a:pPr lvl="2"/>
            <a:r>
              <a:rPr lang="en-US" dirty="0"/>
              <a:t>Includes a measure of how many “friends” two genes have in common</a:t>
            </a:r>
          </a:p>
          <a:p>
            <a:pPr lvl="2"/>
            <a:r>
              <a:rPr lang="en-US" dirty="0"/>
              <a:t>Protects against spurious correlations among </a:t>
            </a:r>
            <a:r>
              <a:rPr lang="en-US" dirty="0" smtClean="0"/>
              <a:t>genes</a:t>
            </a:r>
          </a:p>
        </p:txBody>
      </p:sp>
      <p:sp>
        <p:nvSpPr>
          <p:cNvPr id="4" name="Slide Number Placeholder 3"/>
          <p:cNvSpPr>
            <a:spLocks noGrp="1"/>
          </p:cNvSpPr>
          <p:nvPr>
            <p:ph type="sldNum" sz="quarter" idx="12"/>
          </p:nvPr>
        </p:nvSpPr>
        <p:spPr/>
        <p:txBody>
          <a:bodyPr/>
          <a:lstStyle/>
          <a:p>
            <a:fld id="{A31D2A97-4EF1-4E69-BADC-F722CAE58668}" type="slidenum">
              <a:rPr lang="en-US" smtClean="0"/>
              <a:t>6</a:t>
            </a:fld>
            <a:endParaRPr lang="en-US"/>
          </a:p>
        </p:txBody>
      </p:sp>
      <p:sp>
        <p:nvSpPr>
          <p:cNvPr id="7" name="Chevron 4"/>
          <p:cNvSpPr/>
          <p:nvPr/>
        </p:nvSpPr>
        <p:spPr>
          <a:xfrm>
            <a:off x="5225653" y="2848769"/>
            <a:ext cx="1740694" cy="11604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4026" tIns="68009" rIns="68009" bIns="68009" numCol="1" spcCol="1270" anchor="ctr" anchorCtr="0">
            <a:noAutofit/>
          </a:bodyPr>
          <a:lstStyle/>
          <a:p>
            <a:pPr lvl="0" algn="ctr" defTabSz="2266950">
              <a:lnSpc>
                <a:spcPct val="90000"/>
              </a:lnSpc>
              <a:spcBef>
                <a:spcPct val="0"/>
              </a:spcBef>
              <a:spcAft>
                <a:spcPct val="35000"/>
              </a:spcAft>
            </a:pPr>
            <a:endParaRPr lang="en-US" sz="5100" kern="1200"/>
          </a:p>
        </p:txBody>
      </p:sp>
      <p:sp>
        <p:nvSpPr>
          <p:cNvPr id="5" name="Date Placeholder 4"/>
          <p:cNvSpPr>
            <a:spLocks noGrp="1"/>
          </p:cNvSpPr>
          <p:nvPr>
            <p:ph type="dt" sz="half" idx="10"/>
          </p:nvPr>
        </p:nvSpPr>
        <p:spPr/>
        <p:txBody>
          <a:bodyPr/>
          <a:lstStyle/>
          <a:p>
            <a:r>
              <a:rPr lang="en-US" smtClean="0"/>
              <a:t>Lecture 15: 12 March 2019</a:t>
            </a:r>
            <a:endParaRPr lang="en-US"/>
          </a:p>
        </p:txBody>
      </p:sp>
      <p:sp>
        <p:nvSpPr>
          <p:cNvPr id="6" name="Footer Placeholder 5"/>
          <p:cNvSpPr>
            <a:spLocks noGrp="1"/>
          </p:cNvSpPr>
          <p:nvPr>
            <p:ph type="ftr" sz="quarter" idx="11"/>
          </p:nvPr>
        </p:nvSpPr>
        <p:spPr/>
        <p:txBody>
          <a:bodyPr/>
          <a:lstStyle/>
          <a:p>
            <a:r>
              <a:rPr lang="en-US" smtClean="0"/>
              <a:t>BIOS 6660 Spring 2019</a:t>
            </a:r>
            <a:endParaRPr lang="en-US"/>
          </a:p>
        </p:txBody>
      </p:sp>
    </p:spTree>
    <p:extLst>
      <p:ext uri="{BB962C8B-B14F-4D97-AF65-F5344CB8AC3E}">
        <p14:creationId xmlns:p14="http://schemas.microsoft.com/office/powerpoint/2010/main" val="16424060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Scale-Free Networks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82772" y="1488558"/>
                <a:ext cx="5858540" cy="4688405"/>
              </a:xfrm>
            </p:spPr>
            <p:txBody>
              <a:bodyPr>
                <a:normAutofit lnSpcReduction="10000"/>
              </a:bodyPr>
              <a:lstStyle/>
              <a:p>
                <a:r>
                  <a:rPr lang="en-US" dirty="0" smtClean="0"/>
                  <a:t>Some nodes are “hubs” and have more connection than others</a:t>
                </a:r>
              </a:p>
              <a:p>
                <a:pPr lvl="1"/>
                <a:r>
                  <a:rPr lang="en-US" dirty="0" smtClean="0"/>
                  <a:t>Probability of having many connections is low</a:t>
                </a:r>
              </a:p>
              <a:p>
                <a:r>
                  <a:rPr lang="en-US" dirty="0" smtClean="0"/>
                  <a:t>Asymptotically follows a power law</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𝑚</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𝛾</m:t>
                          </m:r>
                        </m:sup>
                      </m:sSup>
                    </m:oMath>
                  </m:oMathPara>
                </a14:m>
                <a:endParaRPr lang="en-US" dirty="0" smtClean="0"/>
              </a:p>
              <a:p>
                <a:pPr lvl="1"/>
                <a:r>
                  <a:rPr lang="en-US" dirty="0" smtClean="0"/>
                  <a:t>Where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smtClean="0"/>
                  <a:t> is the tuning parameter</a:t>
                </a:r>
              </a:p>
              <a:p>
                <a:r>
                  <a:rPr lang="en-US" dirty="0" smtClean="0"/>
                  <a:t>Gained interest in ’99 when looking at the topology of the world wide </a:t>
                </a:r>
                <a:r>
                  <a:rPr lang="en-US" dirty="0" smtClean="0"/>
                  <a:t>web</a:t>
                </a:r>
              </a:p>
              <a:p>
                <a:r>
                  <a:rPr lang="en-US" dirty="0" smtClean="0"/>
                  <a:t>K-mean clustering assumes a random network</a:t>
                </a:r>
                <a:endParaRPr lang="en-US" dirty="0" smtClean="0"/>
              </a:p>
              <a:p>
                <a:endParaRPr lang="en-US" dirty="0" smtClean="0"/>
              </a:p>
              <a:p>
                <a:endParaRPr lang="en-US" dirty="0" smtClean="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82772" y="1488558"/>
                <a:ext cx="5858540" cy="4688405"/>
              </a:xfrm>
              <a:blipFill>
                <a:blip r:embed="rId2"/>
                <a:stretch>
                  <a:fillRect l="-1873" t="-2861" r="-2393" b="-65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31D2A97-4EF1-4E69-BADC-F722CAE58668}" type="slidenum">
              <a:rPr lang="en-US" smtClean="0"/>
              <a:t>7</a:t>
            </a:fld>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691" t="31304" r="2158" b="4464"/>
          <a:stretch/>
        </p:blipFill>
        <p:spPr>
          <a:xfrm>
            <a:off x="6238478" y="2021965"/>
            <a:ext cx="5570063" cy="3204376"/>
          </a:xfrm>
          <a:prstGeom prst="rect">
            <a:avLst/>
          </a:prstGeom>
        </p:spPr>
      </p:pic>
      <p:sp>
        <p:nvSpPr>
          <p:cNvPr id="6" name="Rectangle 5"/>
          <p:cNvSpPr/>
          <p:nvPr/>
        </p:nvSpPr>
        <p:spPr>
          <a:xfrm>
            <a:off x="6684334" y="5274600"/>
            <a:ext cx="6096000" cy="246221"/>
          </a:xfrm>
          <a:prstGeom prst="rect">
            <a:avLst/>
          </a:prstGeom>
        </p:spPr>
        <p:txBody>
          <a:bodyPr>
            <a:spAutoFit/>
          </a:bodyPr>
          <a:lstStyle/>
          <a:p>
            <a:r>
              <a:rPr lang="en-US" sz="1000" dirty="0" err="1">
                <a:solidFill>
                  <a:srgbClr val="252525"/>
                </a:solidFill>
                <a:latin typeface="Arial" panose="020B0604020202020204" pitchFamily="34" charset="0"/>
              </a:rPr>
              <a:t>Barabási</a:t>
            </a:r>
            <a:r>
              <a:rPr lang="en-US" sz="1000" dirty="0">
                <a:solidFill>
                  <a:srgbClr val="252525"/>
                </a:solidFill>
                <a:latin typeface="Arial" panose="020B0604020202020204" pitchFamily="34" charset="0"/>
              </a:rPr>
              <a:t>, AL. </a:t>
            </a:r>
            <a:r>
              <a:rPr lang="en-US" sz="1000" dirty="0" err="1">
                <a:solidFill>
                  <a:srgbClr val="252525"/>
                </a:solidFill>
                <a:latin typeface="Arial" panose="020B0604020202020204" pitchFamily="34" charset="0"/>
              </a:rPr>
              <a:t>Bonabeau</a:t>
            </a:r>
            <a:r>
              <a:rPr lang="en-US" sz="1000" dirty="0">
                <a:solidFill>
                  <a:srgbClr val="252525"/>
                </a:solidFill>
                <a:latin typeface="Arial" panose="020B0604020202020204" pitchFamily="34" charset="0"/>
              </a:rPr>
              <a:t>, E. </a:t>
            </a:r>
            <a:r>
              <a:rPr lang="en-US" sz="1000" b="1" dirty="0">
                <a:solidFill>
                  <a:srgbClr val="252525"/>
                </a:solidFill>
                <a:latin typeface="Arial" panose="020B0604020202020204" pitchFamily="34" charset="0"/>
              </a:rPr>
              <a:t>2003</a:t>
            </a:r>
            <a:r>
              <a:rPr lang="en-US" sz="1000" dirty="0">
                <a:solidFill>
                  <a:srgbClr val="252525"/>
                </a:solidFill>
                <a:latin typeface="Arial" panose="020B0604020202020204" pitchFamily="34" charset="0"/>
              </a:rPr>
              <a:t>. Scale-Free Networks. </a:t>
            </a:r>
            <a:r>
              <a:rPr lang="en-US" sz="1000" i="1" dirty="0">
                <a:solidFill>
                  <a:srgbClr val="252525"/>
                </a:solidFill>
                <a:latin typeface="Arial" panose="020B0604020202020204" pitchFamily="34" charset="0"/>
              </a:rPr>
              <a:t>Scientific American</a:t>
            </a:r>
            <a:r>
              <a:rPr lang="en-US" sz="1000" dirty="0">
                <a:solidFill>
                  <a:srgbClr val="252525"/>
                </a:solidFill>
                <a:latin typeface="Arial" panose="020B0604020202020204" pitchFamily="34" charset="0"/>
              </a:rPr>
              <a:t> </a:t>
            </a:r>
            <a:r>
              <a:rPr lang="en-US" sz="1000" b="1" dirty="0">
                <a:solidFill>
                  <a:srgbClr val="252525"/>
                </a:solidFill>
                <a:latin typeface="Arial" panose="020B0604020202020204" pitchFamily="34" charset="0"/>
              </a:rPr>
              <a:t>288</a:t>
            </a:r>
            <a:r>
              <a:rPr lang="en-US" sz="1000" dirty="0">
                <a:solidFill>
                  <a:srgbClr val="252525"/>
                </a:solidFill>
                <a:latin typeface="Arial" panose="020B0604020202020204" pitchFamily="34" charset="0"/>
              </a:rPr>
              <a:t> (5): 50–9.</a:t>
            </a:r>
            <a:endParaRPr lang="en-US" sz="1000" dirty="0"/>
          </a:p>
        </p:txBody>
      </p:sp>
      <p:sp>
        <p:nvSpPr>
          <p:cNvPr id="7" name="Date Placeholder 6"/>
          <p:cNvSpPr>
            <a:spLocks noGrp="1"/>
          </p:cNvSpPr>
          <p:nvPr>
            <p:ph type="dt" sz="half" idx="10"/>
          </p:nvPr>
        </p:nvSpPr>
        <p:spPr/>
        <p:txBody>
          <a:bodyPr/>
          <a:lstStyle/>
          <a:p>
            <a:r>
              <a:rPr lang="en-US" smtClean="0"/>
              <a:t>Lecture 15: 12 March 2019</a:t>
            </a:r>
            <a:endParaRPr lang="en-US"/>
          </a:p>
        </p:txBody>
      </p:sp>
      <p:sp>
        <p:nvSpPr>
          <p:cNvPr id="8" name="Footer Placeholder 7"/>
          <p:cNvSpPr>
            <a:spLocks noGrp="1"/>
          </p:cNvSpPr>
          <p:nvPr>
            <p:ph type="ftr" sz="quarter" idx="11"/>
          </p:nvPr>
        </p:nvSpPr>
        <p:spPr/>
        <p:txBody>
          <a:bodyPr/>
          <a:lstStyle/>
          <a:p>
            <a:r>
              <a:rPr lang="en-US" smtClean="0"/>
              <a:t>BIOS 6660 Spring 2019</a:t>
            </a:r>
            <a:endParaRPr lang="en-US"/>
          </a:p>
        </p:txBody>
      </p:sp>
    </p:spTree>
    <p:extLst>
      <p:ext uri="{BB962C8B-B14F-4D97-AF65-F5344CB8AC3E}">
        <p14:creationId xmlns:p14="http://schemas.microsoft.com/office/powerpoint/2010/main" val="8583111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31D2A97-4EF1-4E69-BADC-F722CAE58668}" type="slidenum">
              <a:rPr lang="en-US" smtClean="0"/>
              <a:t>8</a:t>
            </a:fld>
            <a:endParaRPr lang="en-US"/>
          </a:p>
        </p:txBody>
      </p:sp>
      <p:sp>
        <p:nvSpPr>
          <p:cNvPr id="5" name="Rectangle 4"/>
          <p:cNvSpPr/>
          <p:nvPr/>
        </p:nvSpPr>
        <p:spPr>
          <a:xfrm>
            <a:off x="4023360" y="5941914"/>
            <a:ext cx="6096000" cy="246221"/>
          </a:xfrm>
          <a:prstGeom prst="rect">
            <a:avLst/>
          </a:prstGeom>
        </p:spPr>
        <p:txBody>
          <a:bodyPr>
            <a:spAutoFit/>
          </a:bodyPr>
          <a:lstStyle/>
          <a:p>
            <a:r>
              <a:rPr lang="en-US" sz="1000" dirty="0" err="1">
                <a:solidFill>
                  <a:srgbClr val="252525"/>
                </a:solidFill>
                <a:latin typeface="Arial" panose="020B0604020202020204" pitchFamily="34" charset="0"/>
              </a:rPr>
              <a:t>Barabási</a:t>
            </a:r>
            <a:r>
              <a:rPr lang="en-US" sz="1000" dirty="0">
                <a:solidFill>
                  <a:srgbClr val="252525"/>
                </a:solidFill>
                <a:latin typeface="Arial" panose="020B0604020202020204" pitchFamily="34" charset="0"/>
              </a:rPr>
              <a:t>, AL. </a:t>
            </a:r>
            <a:r>
              <a:rPr lang="en-US" sz="1000" dirty="0" err="1">
                <a:solidFill>
                  <a:srgbClr val="252525"/>
                </a:solidFill>
                <a:latin typeface="Arial" panose="020B0604020202020204" pitchFamily="34" charset="0"/>
              </a:rPr>
              <a:t>Bonabeau</a:t>
            </a:r>
            <a:r>
              <a:rPr lang="en-US" sz="1000" dirty="0">
                <a:solidFill>
                  <a:srgbClr val="252525"/>
                </a:solidFill>
                <a:latin typeface="Arial" panose="020B0604020202020204" pitchFamily="34" charset="0"/>
              </a:rPr>
              <a:t>, E. </a:t>
            </a:r>
            <a:r>
              <a:rPr lang="en-US" sz="1000" b="1" dirty="0">
                <a:solidFill>
                  <a:srgbClr val="252525"/>
                </a:solidFill>
                <a:latin typeface="Arial" panose="020B0604020202020204" pitchFamily="34" charset="0"/>
              </a:rPr>
              <a:t>2003</a:t>
            </a:r>
            <a:r>
              <a:rPr lang="en-US" sz="1000" dirty="0">
                <a:solidFill>
                  <a:srgbClr val="252525"/>
                </a:solidFill>
                <a:latin typeface="Arial" panose="020B0604020202020204" pitchFamily="34" charset="0"/>
              </a:rPr>
              <a:t>. Scale-Free Networks. </a:t>
            </a:r>
            <a:r>
              <a:rPr lang="en-US" sz="1000" i="1" dirty="0">
                <a:solidFill>
                  <a:srgbClr val="252525"/>
                </a:solidFill>
                <a:latin typeface="Arial" panose="020B0604020202020204" pitchFamily="34" charset="0"/>
              </a:rPr>
              <a:t>Scientific American</a:t>
            </a:r>
            <a:r>
              <a:rPr lang="en-US" sz="1000" dirty="0">
                <a:solidFill>
                  <a:srgbClr val="252525"/>
                </a:solidFill>
                <a:latin typeface="Arial" panose="020B0604020202020204" pitchFamily="34" charset="0"/>
              </a:rPr>
              <a:t> </a:t>
            </a:r>
            <a:r>
              <a:rPr lang="en-US" sz="1000" b="1" dirty="0">
                <a:solidFill>
                  <a:srgbClr val="252525"/>
                </a:solidFill>
                <a:latin typeface="Arial" panose="020B0604020202020204" pitchFamily="34" charset="0"/>
              </a:rPr>
              <a:t>288</a:t>
            </a:r>
            <a:r>
              <a:rPr lang="en-US" sz="1000" dirty="0">
                <a:solidFill>
                  <a:srgbClr val="252525"/>
                </a:solidFill>
                <a:latin typeface="Arial" panose="020B0604020202020204" pitchFamily="34" charset="0"/>
              </a:rPr>
              <a:t> (5): 50–9.</a:t>
            </a:r>
            <a:endParaRPr lang="en-US" sz="1000" dirty="0"/>
          </a:p>
        </p:txBody>
      </p:sp>
      <p:pic>
        <p:nvPicPr>
          <p:cNvPr id="6" name="Picture 5"/>
          <p:cNvPicPr>
            <a:picLocks noChangeAspect="1"/>
          </p:cNvPicPr>
          <p:nvPr/>
        </p:nvPicPr>
        <p:blipFill rotWithShape="1">
          <a:blip r:embed="rId2"/>
          <a:srcRect l="65442" t="31061" r="15068" b="11143"/>
          <a:stretch/>
        </p:blipFill>
        <p:spPr>
          <a:xfrm>
            <a:off x="2977243" y="181786"/>
            <a:ext cx="6237515" cy="5780315"/>
          </a:xfrm>
          <a:prstGeom prst="rect">
            <a:avLst/>
          </a:prstGeom>
        </p:spPr>
      </p:pic>
      <p:sp>
        <p:nvSpPr>
          <p:cNvPr id="2" name="Date Placeholder 1"/>
          <p:cNvSpPr>
            <a:spLocks noGrp="1"/>
          </p:cNvSpPr>
          <p:nvPr>
            <p:ph type="dt" sz="half" idx="10"/>
          </p:nvPr>
        </p:nvSpPr>
        <p:spPr/>
        <p:txBody>
          <a:bodyPr/>
          <a:lstStyle/>
          <a:p>
            <a:r>
              <a:rPr lang="en-US" smtClean="0"/>
              <a:t>Lecture 15: 12 March 2019</a:t>
            </a:r>
            <a:endParaRPr lang="en-US"/>
          </a:p>
        </p:txBody>
      </p:sp>
      <p:sp>
        <p:nvSpPr>
          <p:cNvPr id="3" name="Footer Placeholder 2"/>
          <p:cNvSpPr>
            <a:spLocks noGrp="1"/>
          </p:cNvSpPr>
          <p:nvPr>
            <p:ph type="ftr" sz="quarter" idx="11"/>
          </p:nvPr>
        </p:nvSpPr>
        <p:spPr/>
        <p:txBody>
          <a:bodyPr/>
          <a:lstStyle/>
          <a:p>
            <a:r>
              <a:rPr lang="en-US" smtClean="0"/>
              <a:t>BIOS 6660 Spring 2019</a:t>
            </a:r>
            <a:endParaRPr lang="en-US"/>
          </a:p>
        </p:txBody>
      </p:sp>
    </p:spTree>
    <p:extLst>
      <p:ext uri="{BB962C8B-B14F-4D97-AF65-F5344CB8AC3E}">
        <p14:creationId xmlns:p14="http://schemas.microsoft.com/office/powerpoint/2010/main" val="9445179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Diagram 12"/>
          <p:cNvGraphicFramePr/>
          <p:nvPr>
            <p:extLst>
              <p:ext uri="{D42A27DB-BD31-4B8C-83A1-F6EECF244321}">
                <p14:modId xmlns:p14="http://schemas.microsoft.com/office/powerpoint/2010/main" val="29520723"/>
              </p:ext>
            </p:extLst>
          </p:nvPr>
        </p:nvGraphicFramePr>
        <p:xfrm>
          <a:off x="466725" y="0"/>
          <a:ext cx="11334750" cy="6705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lstStyle/>
          <a:p>
            <a:r>
              <a:rPr lang="en-US" dirty="0" smtClean="0"/>
              <a:t>WGCNA Flow </a:t>
            </a:r>
            <a:r>
              <a:rPr lang="en-US" dirty="0" smtClean="0"/>
              <a:t>Chart</a:t>
            </a:r>
            <a:endParaRPr lang="en-US" dirty="0"/>
          </a:p>
        </p:txBody>
      </p:sp>
      <p:sp>
        <p:nvSpPr>
          <p:cNvPr id="4" name="Slide Number Placeholder 3"/>
          <p:cNvSpPr>
            <a:spLocks noGrp="1"/>
          </p:cNvSpPr>
          <p:nvPr>
            <p:ph type="sldNum" sz="quarter" idx="12"/>
          </p:nvPr>
        </p:nvSpPr>
        <p:spPr/>
        <p:txBody>
          <a:bodyPr/>
          <a:lstStyle/>
          <a:p>
            <a:fld id="{A31D2A97-4EF1-4E69-BADC-F722CAE58668}" type="slidenum">
              <a:rPr lang="en-US" smtClean="0"/>
              <a:t>9</a:t>
            </a:fld>
            <a:endParaRPr lang="en-US"/>
          </a:p>
        </p:txBody>
      </p:sp>
      <p:sp>
        <p:nvSpPr>
          <p:cNvPr id="3" name="Date Placeholder 2"/>
          <p:cNvSpPr>
            <a:spLocks noGrp="1"/>
          </p:cNvSpPr>
          <p:nvPr>
            <p:ph type="dt" sz="half" idx="10"/>
          </p:nvPr>
        </p:nvSpPr>
        <p:spPr/>
        <p:txBody>
          <a:bodyPr/>
          <a:lstStyle/>
          <a:p>
            <a:r>
              <a:rPr lang="en-US" smtClean="0"/>
              <a:t>Lecture 15: 12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spTree>
    <p:extLst>
      <p:ext uri="{BB962C8B-B14F-4D97-AF65-F5344CB8AC3E}">
        <p14:creationId xmlns:p14="http://schemas.microsoft.com/office/powerpoint/2010/main" val="394047242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719</TotalTime>
  <Words>2473</Words>
  <Application>Microsoft Office PowerPoint</Application>
  <PresentationFormat>Widescreen</PresentationFormat>
  <Paragraphs>489</Paragraphs>
  <Slides>42</Slides>
  <Notes>12</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52" baseType="lpstr">
      <vt:lpstr>Gulim</vt:lpstr>
      <vt:lpstr>Arial</vt:lpstr>
      <vt:lpstr>Calibri</vt:lpstr>
      <vt:lpstr>Calibri Light</vt:lpstr>
      <vt:lpstr>Cambria Math</vt:lpstr>
      <vt:lpstr>Courier New</vt:lpstr>
      <vt:lpstr>MathJax_Main</vt:lpstr>
      <vt:lpstr>MathJax_Math-italic</vt:lpstr>
      <vt:lpstr>Office Theme</vt:lpstr>
      <vt:lpstr>Bitmap Image</vt:lpstr>
      <vt:lpstr>RNA-Seq Data Analysis 3</vt:lpstr>
      <vt:lpstr>Overview From Last Time</vt:lpstr>
      <vt:lpstr>Network Analyses</vt:lpstr>
      <vt:lpstr>K-means Clustering</vt:lpstr>
      <vt:lpstr>WGCNA: Weighted Gene Co-expression Network Analysis</vt:lpstr>
      <vt:lpstr>WGCNA: More than Correlation</vt:lpstr>
      <vt:lpstr>Scale-Free Networks</vt:lpstr>
      <vt:lpstr>PowerPoint Presentation</vt:lpstr>
      <vt:lpstr>WGCNA Flow Chart</vt:lpstr>
      <vt:lpstr>Constructing an Adjacency Matrix</vt:lpstr>
      <vt:lpstr>Choosing a β Parameter</vt:lpstr>
      <vt:lpstr>Power Adjacency vs Step Function</vt:lpstr>
      <vt:lpstr>Topological Overlap Matrix (TOM)</vt:lpstr>
      <vt:lpstr>Defining Modules</vt:lpstr>
      <vt:lpstr>Tree Cutting Example</vt:lpstr>
      <vt:lpstr>Tree Cutting Example</vt:lpstr>
      <vt:lpstr>Tree Cutting Example</vt:lpstr>
      <vt:lpstr>Tree Cutting Example</vt:lpstr>
      <vt:lpstr>Tree Cutting Example</vt:lpstr>
      <vt:lpstr>Settings for Defining Modules blockwiseModules() </vt:lpstr>
      <vt:lpstr>Example Summary Results  Whole Brain Network </vt:lpstr>
      <vt:lpstr>Summarizing Modules</vt:lpstr>
      <vt:lpstr>Characterization of Modules</vt:lpstr>
      <vt:lpstr>Other Useful WGCNA functions</vt:lpstr>
      <vt:lpstr>Comparing Networks</vt:lpstr>
      <vt:lpstr>Z summary statistics </vt:lpstr>
      <vt:lpstr>Methods to Generate Z summary Scores</vt:lpstr>
      <vt:lpstr>Hotpink3 from Whole Brain</vt:lpstr>
      <vt:lpstr>Eigengene  Network</vt:lpstr>
      <vt:lpstr>Modules Can Be Useful To…</vt:lpstr>
      <vt:lpstr>Pro and Con list for WGCNA</vt:lpstr>
      <vt:lpstr>Something to Consider: Functional Results or Driven by Confounder</vt:lpstr>
      <vt:lpstr>WGCNA Code</vt:lpstr>
      <vt:lpstr>WGCNA Code Continued</vt:lpstr>
      <vt:lpstr>Differential Co-expression</vt:lpstr>
      <vt:lpstr>Prediction Modeling</vt:lpstr>
      <vt:lpstr>Overview of Ridge  Regression &amp; Lasso</vt:lpstr>
      <vt:lpstr>LASSO Code</vt:lpstr>
      <vt:lpstr>LASSO Code</vt:lpstr>
      <vt:lpstr>Random Forest</vt:lpstr>
      <vt:lpstr>Constructing a Single Tree</vt:lpstr>
      <vt:lpstr>Random Forest</vt:lpstr>
    </vt:vector>
  </TitlesOfParts>
  <Company>University of Colorado Denver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RNA-Seq Data Analysis 3</dc:title>
  <dc:creator>Vanderlinden, Lauren</dc:creator>
  <cp:lastModifiedBy>Vanderlinden, Lauren</cp:lastModifiedBy>
  <cp:revision>34</cp:revision>
  <cp:lastPrinted>2019-03-12T04:57:12Z</cp:lastPrinted>
  <dcterms:created xsi:type="dcterms:W3CDTF">2019-03-11T18:23:29Z</dcterms:created>
  <dcterms:modified xsi:type="dcterms:W3CDTF">2019-03-12T06:22:30Z</dcterms:modified>
</cp:coreProperties>
</file>